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51"/>
  </p:notesMasterIdLst>
  <p:handoutMasterIdLst>
    <p:handoutMasterId r:id="rId52"/>
  </p:handoutMasterIdLst>
  <p:sldIdLst>
    <p:sldId id="596" r:id="rId2"/>
    <p:sldId id="520" r:id="rId3"/>
    <p:sldId id="592" r:id="rId4"/>
    <p:sldId id="595" r:id="rId5"/>
    <p:sldId id="593" r:id="rId6"/>
    <p:sldId id="594" r:id="rId7"/>
    <p:sldId id="588" r:id="rId8"/>
    <p:sldId id="591" r:id="rId9"/>
    <p:sldId id="589" r:id="rId10"/>
    <p:sldId id="590" r:id="rId11"/>
    <p:sldId id="551" r:id="rId12"/>
    <p:sldId id="548" r:id="rId13"/>
    <p:sldId id="521" r:id="rId14"/>
    <p:sldId id="552" r:id="rId15"/>
    <p:sldId id="569" r:id="rId16"/>
    <p:sldId id="585" r:id="rId17"/>
    <p:sldId id="549" r:id="rId18"/>
    <p:sldId id="550" r:id="rId19"/>
    <p:sldId id="522" r:id="rId20"/>
    <p:sldId id="553" r:id="rId21"/>
    <p:sldId id="524" r:id="rId22"/>
    <p:sldId id="597" r:id="rId23"/>
    <p:sldId id="608" r:id="rId24"/>
    <p:sldId id="598" r:id="rId25"/>
    <p:sldId id="609" r:id="rId26"/>
    <p:sldId id="610" r:id="rId27"/>
    <p:sldId id="611" r:id="rId28"/>
    <p:sldId id="612" r:id="rId29"/>
    <p:sldId id="613" r:id="rId30"/>
    <p:sldId id="614" r:id="rId31"/>
    <p:sldId id="615" r:id="rId32"/>
    <p:sldId id="616" r:id="rId33"/>
    <p:sldId id="617" r:id="rId34"/>
    <p:sldId id="618" r:id="rId35"/>
    <p:sldId id="619" r:id="rId36"/>
    <p:sldId id="620" r:id="rId37"/>
    <p:sldId id="621" r:id="rId38"/>
    <p:sldId id="622" r:id="rId39"/>
    <p:sldId id="623" r:id="rId40"/>
    <p:sldId id="624" r:id="rId41"/>
    <p:sldId id="625" r:id="rId42"/>
    <p:sldId id="626" r:id="rId43"/>
    <p:sldId id="627" r:id="rId44"/>
    <p:sldId id="587" r:id="rId45"/>
    <p:sldId id="532" r:id="rId46"/>
    <p:sldId id="533" r:id="rId47"/>
    <p:sldId id="536" r:id="rId48"/>
    <p:sldId id="541" r:id="rId49"/>
    <p:sldId id="542" r:id="rId50"/>
  </p:sldIdLst>
  <p:sldSz cx="9144000" cy="6858000" type="screen4x3"/>
  <p:notesSz cx="6669088" cy="9928225"/>
  <p:defaultTextStyle>
    <a:defPPr>
      <a:defRPr lang="ko-KR"/>
    </a:defPPr>
    <a:lvl1pPr algn="l" rtl="0" fontAlgn="base" latinLnBrk="1">
      <a:spcBef>
        <a:spcPct val="0"/>
      </a:spcBef>
      <a:spcAft>
        <a:spcPct val="0"/>
      </a:spcAft>
      <a:defRPr kumimoji="1" sz="4400" b="1" kern="1200">
        <a:solidFill>
          <a:srgbClr val="000066"/>
        </a:solidFill>
        <a:latin typeface="신명조"/>
        <a:ea typeface="HY견고딕" pitchFamily="18" charset="-127"/>
        <a:cs typeface="+mn-cs"/>
      </a:defRPr>
    </a:lvl1pPr>
    <a:lvl2pPr marL="457200" algn="l" rtl="0" fontAlgn="base" latinLnBrk="1">
      <a:spcBef>
        <a:spcPct val="0"/>
      </a:spcBef>
      <a:spcAft>
        <a:spcPct val="0"/>
      </a:spcAft>
      <a:defRPr kumimoji="1" sz="4400" b="1" kern="1200">
        <a:solidFill>
          <a:srgbClr val="000066"/>
        </a:solidFill>
        <a:latin typeface="신명조"/>
        <a:ea typeface="HY견고딕" pitchFamily="18" charset="-127"/>
        <a:cs typeface="+mn-cs"/>
      </a:defRPr>
    </a:lvl2pPr>
    <a:lvl3pPr marL="914400" algn="l" rtl="0" fontAlgn="base" latinLnBrk="1">
      <a:spcBef>
        <a:spcPct val="0"/>
      </a:spcBef>
      <a:spcAft>
        <a:spcPct val="0"/>
      </a:spcAft>
      <a:defRPr kumimoji="1" sz="4400" b="1" kern="1200">
        <a:solidFill>
          <a:srgbClr val="000066"/>
        </a:solidFill>
        <a:latin typeface="신명조"/>
        <a:ea typeface="HY견고딕" pitchFamily="18" charset="-127"/>
        <a:cs typeface="+mn-cs"/>
      </a:defRPr>
    </a:lvl3pPr>
    <a:lvl4pPr marL="1371600" algn="l" rtl="0" fontAlgn="base" latinLnBrk="1">
      <a:spcBef>
        <a:spcPct val="0"/>
      </a:spcBef>
      <a:spcAft>
        <a:spcPct val="0"/>
      </a:spcAft>
      <a:defRPr kumimoji="1" sz="4400" b="1" kern="1200">
        <a:solidFill>
          <a:srgbClr val="000066"/>
        </a:solidFill>
        <a:latin typeface="신명조"/>
        <a:ea typeface="HY견고딕" pitchFamily="18" charset="-127"/>
        <a:cs typeface="+mn-cs"/>
      </a:defRPr>
    </a:lvl4pPr>
    <a:lvl5pPr marL="1828800" algn="l" rtl="0" fontAlgn="base" latinLnBrk="1">
      <a:spcBef>
        <a:spcPct val="0"/>
      </a:spcBef>
      <a:spcAft>
        <a:spcPct val="0"/>
      </a:spcAft>
      <a:defRPr kumimoji="1" sz="4400" b="1" kern="1200">
        <a:solidFill>
          <a:srgbClr val="000066"/>
        </a:solidFill>
        <a:latin typeface="신명조"/>
        <a:ea typeface="HY견고딕" pitchFamily="18" charset="-127"/>
        <a:cs typeface="+mn-cs"/>
      </a:defRPr>
    </a:lvl5pPr>
    <a:lvl6pPr marL="2286000" algn="l" defTabSz="914400" rtl="0" eaLnBrk="1" latinLnBrk="1" hangingPunct="1">
      <a:defRPr kumimoji="1" sz="4400" b="1" kern="1200">
        <a:solidFill>
          <a:srgbClr val="000066"/>
        </a:solidFill>
        <a:latin typeface="신명조"/>
        <a:ea typeface="HY견고딕" pitchFamily="18" charset="-127"/>
        <a:cs typeface="+mn-cs"/>
      </a:defRPr>
    </a:lvl6pPr>
    <a:lvl7pPr marL="2743200" algn="l" defTabSz="914400" rtl="0" eaLnBrk="1" latinLnBrk="1" hangingPunct="1">
      <a:defRPr kumimoji="1" sz="4400" b="1" kern="1200">
        <a:solidFill>
          <a:srgbClr val="000066"/>
        </a:solidFill>
        <a:latin typeface="신명조"/>
        <a:ea typeface="HY견고딕" pitchFamily="18" charset="-127"/>
        <a:cs typeface="+mn-cs"/>
      </a:defRPr>
    </a:lvl7pPr>
    <a:lvl8pPr marL="3200400" algn="l" defTabSz="914400" rtl="0" eaLnBrk="1" latinLnBrk="1" hangingPunct="1">
      <a:defRPr kumimoji="1" sz="4400" b="1" kern="1200">
        <a:solidFill>
          <a:srgbClr val="000066"/>
        </a:solidFill>
        <a:latin typeface="신명조"/>
        <a:ea typeface="HY견고딕" pitchFamily="18" charset="-127"/>
        <a:cs typeface="+mn-cs"/>
      </a:defRPr>
    </a:lvl8pPr>
    <a:lvl9pPr marL="3657600" algn="l" defTabSz="914400" rtl="0" eaLnBrk="1" latinLnBrk="1" hangingPunct="1">
      <a:defRPr kumimoji="1" sz="4400" b="1" kern="1200">
        <a:solidFill>
          <a:srgbClr val="000066"/>
        </a:solidFill>
        <a:latin typeface="신명조"/>
        <a:ea typeface="HY견고딕" pitchFamily="18"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0000"/>
    <a:srgbClr val="FF3300"/>
    <a:srgbClr val="FFFF99"/>
    <a:srgbClr val="FF9966"/>
    <a:srgbClr val="3366CC"/>
    <a:srgbClr val="66CCFF"/>
    <a:srgbClr val="FF7C80"/>
    <a:srgbClr val="CCECFF"/>
    <a:srgbClr val="FFFFFF"/>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865" autoAdjust="0"/>
    <p:restoredTop sz="96373" autoAdjust="0"/>
  </p:normalViewPr>
  <p:slideViewPr>
    <p:cSldViewPr>
      <p:cViewPr>
        <p:scale>
          <a:sx n="75" d="100"/>
          <a:sy n="75" d="100"/>
        </p:scale>
        <p:origin x="-30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24"/>
    </p:cViewPr>
  </p:sorterViewPr>
  <p:notesViewPr>
    <p:cSldViewPr>
      <p:cViewPr varScale="1">
        <p:scale>
          <a:sx n="58" d="100"/>
          <a:sy n="58" d="100"/>
        </p:scale>
        <p:origin x="-1812" y="-78"/>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hdr" sz="quarter"/>
          </p:nvPr>
        </p:nvSpPr>
        <p:spPr bwMode="auto">
          <a:xfrm>
            <a:off x="0" y="0"/>
            <a:ext cx="2889108"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2"/>
                </a:solidFill>
                <a:latin typeface="Arial" pitchFamily="34" charset="0"/>
              </a:defRPr>
            </a:lvl1pPr>
          </a:lstStyle>
          <a:p>
            <a:endParaRPr lang="en-US" altLang="ko-KR"/>
          </a:p>
        </p:txBody>
      </p:sp>
      <p:sp>
        <p:nvSpPr>
          <p:cNvPr id="290819" name="Rectangle 3"/>
          <p:cNvSpPr>
            <a:spLocks noGrp="1" noChangeArrowheads="1"/>
          </p:cNvSpPr>
          <p:nvPr>
            <p:ph type="dt" sz="quarter" idx="1"/>
          </p:nvPr>
        </p:nvSpPr>
        <p:spPr bwMode="auto">
          <a:xfrm>
            <a:off x="3779981" y="0"/>
            <a:ext cx="288910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bg2"/>
                </a:solidFill>
                <a:latin typeface="Arial" pitchFamily="34" charset="0"/>
              </a:defRPr>
            </a:lvl1pPr>
          </a:lstStyle>
          <a:p>
            <a:endParaRPr lang="en-US" altLang="ko-KR"/>
          </a:p>
        </p:txBody>
      </p:sp>
      <p:sp>
        <p:nvSpPr>
          <p:cNvPr id="290820" name="Rectangle 4"/>
          <p:cNvSpPr>
            <a:spLocks noGrp="1" noChangeArrowheads="1"/>
          </p:cNvSpPr>
          <p:nvPr>
            <p:ph type="ftr" sz="quarter" idx="2"/>
          </p:nvPr>
        </p:nvSpPr>
        <p:spPr bwMode="auto">
          <a:xfrm>
            <a:off x="0" y="9431258"/>
            <a:ext cx="2889108"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bg2"/>
                </a:solidFill>
                <a:latin typeface="Arial" pitchFamily="34" charset="0"/>
              </a:defRPr>
            </a:lvl1pPr>
          </a:lstStyle>
          <a:p>
            <a:endParaRPr lang="en-US" altLang="ko-KR"/>
          </a:p>
        </p:txBody>
      </p:sp>
      <p:sp>
        <p:nvSpPr>
          <p:cNvPr id="290821" name="Rectangle 5"/>
          <p:cNvSpPr>
            <a:spLocks noGrp="1" noChangeArrowheads="1"/>
          </p:cNvSpPr>
          <p:nvPr>
            <p:ph type="sldNum" sz="quarter" idx="3"/>
          </p:nvPr>
        </p:nvSpPr>
        <p:spPr bwMode="auto">
          <a:xfrm>
            <a:off x="3779981" y="9431258"/>
            <a:ext cx="288910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bg2"/>
                </a:solidFill>
                <a:latin typeface="Arial" pitchFamily="34" charset="0"/>
              </a:defRPr>
            </a:lvl1pPr>
          </a:lstStyle>
          <a:p>
            <a:fld id="{3488FB3F-B2D2-4EDB-A38C-D0FB5BE5C1E6}" type="slidenum">
              <a:rPr lang="en-US" altLang="ko-K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889108"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DDDDDD"/>
                </a:solidFill>
                <a:effectLst>
                  <a:outerShdw blurRad="38100" dist="38100" dir="2700000" algn="tl">
                    <a:srgbClr val="C0C0C0"/>
                  </a:outerShdw>
                </a:effectLst>
                <a:latin typeface="Arial" pitchFamily="34" charset="0"/>
                <a:ea typeface="HY각헤드라인M" pitchFamily="18" charset="-127"/>
                <a:cs typeface="Arial" pitchFamily="34" charset="0"/>
              </a:defRPr>
            </a:lvl1pPr>
          </a:lstStyle>
          <a:p>
            <a:endParaRPr lang="en-US" altLang="ko-KR"/>
          </a:p>
        </p:txBody>
      </p:sp>
      <p:sp>
        <p:nvSpPr>
          <p:cNvPr id="109571" name="Rectangle 3"/>
          <p:cNvSpPr>
            <a:spLocks noGrp="1" noChangeArrowheads="1"/>
          </p:cNvSpPr>
          <p:nvPr>
            <p:ph type="dt" idx="1"/>
          </p:nvPr>
        </p:nvSpPr>
        <p:spPr bwMode="auto">
          <a:xfrm>
            <a:off x="3779981" y="0"/>
            <a:ext cx="288910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DDDDDD"/>
                </a:solidFill>
                <a:effectLst>
                  <a:outerShdw blurRad="38100" dist="38100" dir="2700000" algn="tl">
                    <a:srgbClr val="C0C0C0"/>
                  </a:outerShdw>
                </a:effectLst>
                <a:latin typeface="Arial" pitchFamily="34" charset="0"/>
                <a:ea typeface="HY각헤드라인M" pitchFamily="18" charset="-127"/>
                <a:cs typeface="Arial" pitchFamily="34" charset="0"/>
              </a:defRPr>
            </a:lvl1pPr>
          </a:lstStyle>
          <a:p>
            <a:endParaRPr lang="en-US" altLang="ko-KR"/>
          </a:p>
        </p:txBody>
      </p:sp>
      <p:sp>
        <p:nvSpPr>
          <p:cNvPr id="109572"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ffectLst/>
        </p:spPr>
      </p:sp>
      <p:sp>
        <p:nvSpPr>
          <p:cNvPr id="109573" name="Rectangle 5"/>
          <p:cNvSpPr>
            <a:spLocks noGrp="1" noChangeArrowheads="1"/>
          </p:cNvSpPr>
          <p:nvPr>
            <p:ph type="body" sz="quarter" idx="3"/>
          </p:nvPr>
        </p:nvSpPr>
        <p:spPr bwMode="auto">
          <a:xfrm>
            <a:off x="889316" y="4717218"/>
            <a:ext cx="4890457" cy="44663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9574" name="Rectangle 6"/>
          <p:cNvSpPr>
            <a:spLocks noGrp="1" noChangeArrowheads="1"/>
          </p:cNvSpPr>
          <p:nvPr>
            <p:ph type="ftr" sz="quarter" idx="4"/>
          </p:nvPr>
        </p:nvSpPr>
        <p:spPr bwMode="auto">
          <a:xfrm>
            <a:off x="0" y="9431258"/>
            <a:ext cx="2889108"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DDDDDD"/>
                </a:solidFill>
                <a:effectLst>
                  <a:outerShdw blurRad="38100" dist="38100" dir="2700000" algn="tl">
                    <a:srgbClr val="C0C0C0"/>
                  </a:outerShdw>
                </a:effectLst>
                <a:latin typeface="Arial" pitchFamily="34" charset="0"/>
                <a:ea typeface="HY각헤드라인M" pitchFamily="18" charset="-127"/>
                <a:cs typeface="Arial" pitchFamily="34" charset="0"/>
              </a:defRPr>
            </a:lvl1pPr>
          </a:lstStyle>
          <a:p>
            <a:endParaRPr lang="en-US" altLang="ko-KR"/>
          </a:p>
        </p:txBody>
      </p:sp>
      <p:sp>
        <p:nvSpPr>
          <p:cNvPr id="109575" name="Rectangle 7"/>
          <p:cNvSpPr>
            <a:spLocks noGrp="1" noChangeArrowheads="1"/>
          </p:cNvSpPr>
          <p:nvPr>
            <p:ph type="sldNum" sz="quarter" idx="5"/>
          </p:nvPr>
        </p:nvSpPr>
        <p:spPr bwMode="auto">
          <a:xfrm>
            <a:off x="3779981" y="9431258"/>
            <a:ext cx="288910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DDDDDD"/>
                </a:solidFill>
                <a:effectLst>
                  <a:outerShdw blurRad="38100" dist="38100" dir="2700000" algn="tl">
                    <a:srgbClr val="C0C0C0"/>
                  </a:outerShdw>
                </a:effectLst>
                <a:latin typeface="Arial" pitchFamily="34" charset="0"/>
                <a:ea typeface="HY각헤드라인M" pitchFamily="18" charset="-127"/>
                <a:cs typeface="Arial" pitchFamily="34" charset="0"/>
              </a:defRPr>
            </a:lvl1pPr>
          </a:lstStyle>
          <a:p>
            <a:fld id="{C4EDF0D7-05FF-4979-B328-72D41782C9BF}" type="slidenum">
              <a:rPr lang="en-US" altLang="ko-KR"/>
              <a:pPr/>
              <a:t>‹#›</a:t>
            </a:fld>
            <a:endParaRPr lang="en-US" altLang="ko-KR"/>
          </a:p>
        </p:txBody>
      </p:sp>
    </p:spTree>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50745DF-3FFB-4DCF-9F27-6551ABC391EA}" type="slidenum">
              <a:rPr lang="ja-JP" altLang="en-US"/>
              <a:pPr/>
              <a:t>6</a:t>
            </a:fld>
            <a:endParaRPr lang="en-US" altLang="ja-JP"/>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50745DF-3FFB-4DCF-9F27-6551ABC391EA}" type="slidenum">
              <a:rPr lang="ja-JP" altLang="en-US"/>
              <a:pPr/>
              <a:t>15</a:t>
            </a:fld>
            <a:endParaRPr lang="en-US" altLang="ja-JP"/>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50745DF-3FFB-4DCF-9F27-6551ABC391EA}" type="slidenum">
              <a:rPr lang="ja-JP" altLang="en-US"/>
              <a:pPr/>
              <a:t>16</a:t>
            </a:fld>
            <a:endParaRPr lang="en-US" altLang="ja-JP"/>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50745DF-3FFB-4DCF-9F27-6551ABC391EA}" type="slidenum">
              <a:rPr lang="ja-JP" altLang="en-US"/>
              <a:pPr/>
              <a:t>17</a:t>
            </a:fld>
            <a:endParaRPr lang="en-US" altLang="ja-JP"/>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C77E6-9AED-4631-8EA0-6A6F0661D991}" type="slidenum">
              <a:rPr lang="en-US" altLang="ko-KR"/>
              <a:pPr/>
              <a:t>18</a:t>
            </a:fld>
            <a:endParaRPr lang="en-US" altLang="ko-KR"/>
          </a:p>
        </p:txBody>
      </p:sp>
      <p:sp>
        <p:nvSpPr>
          <p:cNvPr id="540674" name="Rectangle 2"/>
          <p:cNvSpPr>
            <a:spLocks noGrp="1" noRot="1" noChangeAspect="1" noChangeArrowheads="1" noTextEdit="1"/>
          </p:cNvSpPr>
          <p:nvPr>
            <p:ph type="sldImg"/>
          </p:nvPr>
        </p:nvSpPr>
        <p:spPr>
          <a:xfrm>
            <a:off x="855663" y="744538"/>
            <a:ext cx="4959350" cy="3721100"/>
          </a:xfrm>
          <a:ln/>
        </p:spPr>
      </p:sp>
      <p:sp>
        <p:nvSpPr>
          <p:cNvPr id="540675"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F90422-14B3-486E-9273-8D779863B49A}" type="slidenum">
              <a:rPr lang="en-US" altLang="ko-KR"/>
              <a:pPr/>
              <a:t>19</a:t>
            </a:fld>
            <a:endParaRPr lang="en-US" altLang="ko-KR"/>
          </a:p>
        </p:txBody>
      </p:sp>
      <p:sp>
        <p:nvSpPr>
          <p:cNvPr id="542722" name="Rectangle 2"/>
          <p:cNvSpPr>
            <a:spLocks noGrp="1" noRot="1" noChangeAspect="1" noChangeArrowheads="1" noTextEdit="1"/>
          </p:cNvSpPr>
          <p:nvPr>
            <p:ph type="sldImg"/>
          </p:nvPr>
        </p:nvSpPr>
        <p:spPr>
          <a:xfrm>
            <a:off x="855663" y="744538"/>
            <a:ext cx="4959350" cy="3721100"/>
          </a:xfrm>
          <a:ln/>
        </p:spPr>
      </p:sp>
      <p:sp>
        <p:nvSpPr>
          <p:cNvPr id="542723" name="Rectangle 3"/>
          <p:cNvSpPr>
            <a:spLocks noGrp="1" noChangeArrowheads="1"/>
          </p:cNvSpPr>
          <p:nvPr>
            <p:ph type="body" idx="1"/>
          </p:nvPr>
        </p:nvSpPr>
        <p:spPr>
          <a:xfrm>
            <a:off x="666598" y="4715629"/>
            <a:ext cx="5335893" cy="4467939"/>
          </a:xfrm>
        </p:spPr>
        <p:txBody>
          <a:bodyPr/>
          <a:lstStyle/>
          <a:p>
            <a:endParaRPr lang="en-US" altLang="ko-KR"/>
          </a:p>
          <a:p>
            <a:endParaRPr lang="en-US" altLang="ko-KR"/>
          </a:p>
          <a:p>
            <a:endParaRPr lang="en-US" altLang="ko-K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20</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21</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22</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23</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24</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50745DF-3FFB-4DCF-9F27-6551ABC391EA}" type="slidenum">
              <a:rPr lang="ja-JP" altLang="en-US"/>
              <a:pPr/>
              <a:t>7</a:t>
            </a:fld>
            <a:endParaRPr lang="en-US" altLang="ja-JP"/>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25</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26</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27</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28</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29</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30</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31</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32</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33</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34</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50745DF-3FFB-4DCF-9F27-6551ABC391EA}" type="slidenum">
              <a:rPr lang="ja-JP" altLang="en-US"/>
              <a:pPr/>
              <a:t>8</a:t>
            </a:fld>
            <a:endParaRPr lang="en-US" altLang="ja-JP"/>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35</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36</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37</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38</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39</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40</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41</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07573-F563-42BA-A862-6B9B867C47D6}" type="slidenum">
              <a:rPr lang="en-US" altLang="ko-KR"/>
              <a:pPr/>
              <a:t>42</a:t>
            </a:fld>
            <a:endParaRPr lang="en-US" altLang="ko-KR"/>
          </a:p>
        </p:txBody>
      </p:sp>
      <p:sp>
        <p:nvSpPr>
          <p:cNvPr id="544770" name="Rectangle 2"/>
          <p:cNvSpPr>
            <a:spLocks noGrp="1" noRot="1" noChangeAspect="1" noChangeArrowheads="1" noTextEdit="1"/>
          </p:cNvSpPr>
          <p:nvPr>
            <p:ph type="sldImg"/>
          </p:nvPr>
        </p:nvSpPr>
        <p:spPr>
          <a:xfrm>
            <a:off x="855663" y="744538"/>
            <a:ext cx="4959350" cy="3721100"/>
          </a:xfrm>
          <a:ln/>
        </p:spPr>
      </p:sp>
      <p:sp>
        <p:nvSpPr>
          <p:cNvPr id="54477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F3511-6F74-4D63-879A-B26D37C4E406}" type="slidenum">
              <a:rPr lang="en-US" altLang="ko-KR"/>
              <a:pPr/>
              <a:t>43</a:t>
            </a:fld>
            <a:endParaRPr lang="en-US" altLang="ko-KR"/>
          </a:p>
        </p:txBody>
      </p:sp>
      <p:sp>
        <p:nvSpPr>
          <p:cNvPr id="559106" name="Rectangle 2"/>
          <p:cNvSpPr>
            <a:spLocks noGrp="1" noRot="1" noChangeAspect="1" noChangeArrowheads="1" noTextEdit="1"/>
          </p:cNvSpPr>
          <p:nvPr>
            <p:ph type="sldImg"/>
          </p:nvPr>
        </p:nvSpPr>
        <p:spPr>
          <a:xfrm>
            <a:off x="855663" y="744538"/>
            <a:ext cx="4959350" cy="3721100"/>
          </a:xfrm>
          <a:ln/>
        </p:spPr>
      </p:sp>
      <p:sp>
        <p:nvSpPr>
          <p:cNvPr id="559107"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06D67-43FC-4508-B9D7-135807ACAD6E}" type="slidenum">
              <a:rPr lang="en-US" altLang="ko-KR"/>
              <a:pPr/>
              <a:t>44</a:t>
            </a:fld>
            <a:endParaRPr lang="en-US" altLang="ko-KR"/>
          </a:p>
        </p:txBody>
      </p:sp>
      <p:sp>
        <p:nvSpPr>
          <p:cNvPr id="561154" name="Rectangle 2"/>
          <p:cNvSpPr>
            <a:spLocks noGrp="1" noRot="1" noChangeAspect="1" noChangeArrowheads="1" noTextEdit="1"/>
          </p:cNvSpPr>
          <p:nvPr>
            <p:ph type="sldImg"/>
          </p:nvPr>
        </p:nvSpPr>
        <p:spPr>
          <a:xfrm>
            <a:off x="855663" y="744538"/>
            <a:ext cx="4959350" cy="3721100"/>
          </a:xfrm>
          <a:ln/>
        </p:spPr>
      </p:sp>
      <p:sp>
        <p:nvSpPr>
          <p:cNvPr id="561155" name="Rectangle 3"/>
          <p:cNvSpPr>
            <a:spLocks noGrp="1" noChangeArrowheads="1"/>
          </p:cNvSpPr>
          <p:nvPr>
            <p:ph type="body" idx="1"/>
          </p:nvPr>
        </p:nvSpPr>
        <p:spPr>
          <a:xfrm>
            <a:off x="666598" y="4715629"/>
            <a:ext cx="5335893" cy="4467939"/>
          </a:xfrm>
        </p:spPr>
        <p:txBody>
          <a:bodyPr/>
          <a:lstStyle/>
          <a:p>
            <a:r>
              <a:rPr lang="en-US" altLang="ko-K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E6763-9592-416F-B06C-E5AE3C17F591}" type="slidenum">
              <a:rPr lang="en-US" altLang="ko-KR"/>
              <a:pPr/>
              <a:t>45</a:t>
            </a:fld>
            <a:endParaRPr lang="en-US" altLang="ko-KR"/>
          </a:p>
        </p:txBody>
      </p:sp>
      <p:sp>
        <p:nvSpPr>
          <p:cNvPr id="563202" name="Rectangle 2"/>
          <p:cNvSpPr>
            <a:spLocks noGrp="1" noRot="1" noChangeAspect="1" noChangeArrowheads="1" noTextEdit="1"/>
          </p:cNvSpPr>
          <p:nvPr>
            <p:ph type="sldImg"/>
          </p:nvPr>
        </p:nvSpPr>
        <p:spPr>
          <a:xfrm>
            <a:off x="855663" y="744538"/>
            <a:ext cx="4959350" cy="3721100"/>
          </a:xfrm>
          <a:ln/>
        </p:spPr>
      </p:sp>
      <p:sp>
        <p:nvSpPr>
          <p:cNvPr id="563203" name="Rectangle 3"/>
          <p:cNvSpPr>
            <a:spLocks noGrp="1" noChangeArrowheads="1"/>
          </p:cNvSpPr>
          <p:nvPr>
            <p:ph type="body" idx="1"/>
          </p:nvPr>
        </p:nvSpPr>
        <p:spPr>
          <a:xfrm>
            <a:off x="666598" y="4715629"/>
            <a:ext cx="5335893" cy="4467939"/>
          </a:xfrm>
        </p:spPr>
        <p:txBody>
          <a:bodyPr/>
          <a:lstStyle/>
          <a:p>
            <a:endParaRPr lang="ko-KR" altLang="ko-KR" sz="10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FBFA7-FC2C-488D-AA5E-946FDC12E95A}" type="slidenum">
              <a:rPr lang="en-US" altLang="ko-KR"/>
              <a:pPr/>
              <a:t>46</a:t>
            </a:fld>
            <a:endParaRPr lang="en-US" altLang="ko-KR"/>
          </a:p>
        </p:txBody>
      </p:sp>
      <p:sp>
        <p:nvSpPr>
          <p:cNvPr id="569346" name="Rectangle 2"/>
          <p:cNvSpPr>
            <a:spLocks noGrp="1" noRot="1" noChangeAspect="1" noChangeArrowheads="1" noTextEdit="1"/>
          </p:cNvSpPr>
          <p:nvPr>
            <p:ph type="sldImg"/>
          </p:nvPr>
        </p:nvSpPr>
        <p:spPr>
          <a:xfrm>
            <a:off x="855663" y="744538"/>
            <a:ext cx="4959350" cy="3721100"/>
          </a:xfrm>
          <a:ln/>
        </p:spPr>
      </p:sp>
      <p:sp>
        <p:nvSpPr>
          <p:cNvPr id="569347"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76CFF-0BAB-473B-AE7D-930904256DD7}" type="slidenum">
              <a:rPr lang="en-US" altLang="ko-KR"/>
              <a:pPr/>
              <a:t>47</a:t>
            </a:fld>
            <a:endParaRPr lang="en-US" altLang="ko-KR"/>
          </a:p>
        </p:txBody>
      </p:sp>
      <p:sp>
        <p:nvSpPr>
          <p:cNvPr id="578562" name="Rectangle 2"/>
          <p:cNvSpPr>
            <a:spLocks noGrp="1" noRot="1" noChangeAspect="1" noChangeArrowheads="1" noTextEdit="1"/>
          </p:cNvSpPr>
          <p:nvPr>
            <p:ph type="sldImg"/>
          </p:nvPr>
        </p:nvSpPr>
        <p:spPr>
          <a:xfrm>
            <a:off x="855663" y="744538"/>
            <a:ext cx="4959350" cy="3721100"/>
          </a:xfrm>
          <a:ln/>
        </p:spPr>
      </p:sp>
      <p:sp>
        <p:nvSpPr>
          <p:cNvPr id="578563" name="Rectangle 3"/>
          <p:cNvSpPr>
            <a:spLocks noGrp="1" noChangeArrowheads="1"/>
          </p:cNvSpPr>
          <p:nvPr>
            <p:ph type="body" idx="1"/>
          </p:nvPr>
        </p:nvSpPr>
        <p:spPr>
          <a:xfrm>
            <a:off x="666598" y="4715629"/>
            <a:ext cx="5335893" cy="4467939"/>
          </a:xfrm>
        </p:spPr>
        <p:txBody>
          <a:bodyPr/>
          <a:lstStyle/>
          <a:p>
            <a:endParaRPr lang="ko-KR" altLang="ko-KR" b="1"/>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711BF-6C13-4ECA-9029-46226CB62432}" type="slidenum">
              <a:rPr lang="en-US" altLang="ko-KR"/>
              <a:pPr/>
              <a:t>48</a:t>
            </a:fld>
            <a:endParaRPr lang="en-US" altLang="ko-KR"/>
          </a:p>
        </p:txBody>
      </p:sp>
      <p:sp>
        <p:nvSpPr>
          <p:cNvPr id="580610" name="Rectangle 2"/>
          <p:cNvSpPr>
            <a:spLocks noGrp="1" noRot="1" noChangeAspect="1" noChangeArrowheads="1" noTextEdit="1"/>
          </p:cNvSpPr>
          <p:nvPr>
            <p:ph type="sldImg"/>
          </p:nvPr>
        </p:nvSpPr>
        <p:spPr>
          <a:xfrm>
            <a:off x="855663" y="744538"/>
            <a:ext cx="4959350" cy="3721100"/>
          </a:xfrm>
          <a:ln/>
        </p:spPr>
      </p:sp>
      <p:sp>
        <p:nvSpPr>
          <p:cNvPr id="580611"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50745DF-3FFB-4DCF-9F27-6551ABC391EA}" type="slidenum">
              <a:rPr lang="ja-JP" altLang="en-US"/>
              <a:pPr/>
              <a:t>10</a:t>
            </a:fld>
            <a:endParaRPr lang="en-US" altLang="ja-JP"/>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50745DF-3FFB-4DCF-9F27-6551ABC391EA}" type="slidenum">
              <a:rPr lang="ja-JP" altLang="en-US"/>
              <a:pPr/>
              <a:t>11</a:t>
            </a:fld>
            <a:endParaRPr lang="en-US" altLang="ja-JP"/>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25B32-0DA1-482D-B776-F5EB40529052}" type="slidenum">
              <a:rPr lang="en-US" altLang="ko-KR"/>
              <a:pPr/>
              <a:t>12</a:t>
            </a:fld>
            <a:endParaRPr lang="en-US" altLang="ko-KR"/>
          </a:p>
        </p:txBody>
      </p:sp>
      <p:sp>
        <p:nvSpPr>
          <p:cNvPr id="538626" name="Rectangle 2"/>
          <p:cNvSpPr>
            <a:spLocks noGrp="1" noRot="1" noChangeAspect="1" noChangeArrowheads="1" noTextEdit="1"/>
          </p:cNvSpPr>
          <p:nvPr>
            <p:ph type="sldImg"/>
          </p:nvPr>
        </p:nvSpPr>
        <p:spPr>
          <a:xfrm>
            <a:off x="855663" y="744538"/>
            <a:ext cx="4959350" cy="3721100"/>
          </a:xfrm>
          <a:ln/>
        </p:spPr>
      </p:sp>
      <p:sp>
        <p:nvSpPr>
          <p:cNvPr id="538627" name="Rectangle 3"/>
          <p:cNvSpPr>
            <a:spLocks noGrp="1" noChangeArrowheads="1"/>
          </p:cNvSpPr>
          <p:nvPr>
            <p:ph type="body" idx="1"/>
          </p:nvPr>
        </p:nvSpPr>
        <p:spPr>
          <a:xfrm>
            <a:off x="666598" y="4715629"/>
            <a:ext cx="5335893" cy="4467939"/>
          </a:xfrm>
        </p:spPr>
        <p:txBody>
          <a:bodyPr/>
          <a:lstStyle/>
          <a:p>
            <a:endParaRPr lang="ko-KR"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50745DF-3FFB-4DCF-9F27-6551ABC391EA}" type="slidenum">
              <a:rPr lang="ja-JP" altLang="en-US"/>
              <a:pPr/>
              <a:t>13</a:t>
            </a:fld>
            <a:endParaRPr lang="en-US" altLang="ja-JP"/>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idx="1"/>
          </p:nvPr>
        </p:nvSpPr>
        <p:spPr>
          <a:ln/>
        </p:spPr>
        <p:txBody>
          <a:bodyPr/>
          <a:lstStyle/>
          <a:p>
            <a:r>
              <a:rPr lang="ja-JP" altLang="en-US"/>
              <a:t>August 4, 2001</a:t>
            </a:r>
            <a:endParaRPr lang="en-US" altLang="ja-JP"/>
          </a:p>
        </p:txBody>
      </p:sp>
      <p:sp>
        <p:nvSpPr>
          <p:cNvPr id="5" name="Rectangle 6"/>
          <p:cNvSpPr>
            <a:spLocks noGrp="1" noChangeArrowheads="1"/>
          </p:cNvSpPr>
          <p:nvPr>
            <p:ph type="ftr" sz="quarter" idx="4"/>
          </p:nvPr>
        </p:nvSpPr>
        <p:spPr>
          <a:ln/>
        </p:spPr>
        <p:txBody>
          <a:bodyPr/>
          <a:lstStyle/>
          <a:p>
            <a:r>
              <a:rPr lang="ja-JP" altLang="en-US"/>
              <a:t>AP-RASC '01 - Session J8</a:t>
            </a:r>
            <a:endParaRPr lang="en-US" altLang="ja-JP"/>
          </a:p>
        </p:txBody>
      </p:sp>
      <p:sp>
        <p:nvSpPr>
          <p:cNvPr id="6" name="Rectangle 7"/>
          <p:cNvSpPr>
            <a:spLocks noGrp="1" noChangeArrowheads="1"/>
          </p:cNvSpPr>
          <p:nvPr>
            <p:ph type="sldNum" sz="quarter" idx="5"/>
          </p:nvPr>
        </p:nvSpPr>
        <p:spPr>
          <a:ln/>
        </p:spPr>
        <p:txBody>
          <a:bodyPr/>
          <a:lstStyle/>
          <a:p>
            <a:fld id="{750745DF-3FFB-4DCF-9F27-6551ABC391EA}" type="slidenum">
              <a:rPr lang="ja-JP" altLang="en-US"/>
              <a:pPr/>
              <a:t>14</a:t>
            </a:fld>
            <a:endParaRPr lang="en-US" altLang="ja-JP"/>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ltLang="ko-KR" smtClean="0"/>
              <a:t>Click to edit Master title style</a:t>
            </a:r>
            <a:endParaRPr lang="ko-KR" alt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ko-KR" smtClean="0"/>
              <a:t>Click to edit Master subtitle style</a:t>
            </a:r>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ko-KR" smtClean="0"/>
              <a:t>Click to edit Master title style</a:t>
            </a:r>
            <a:endParaRPr lang="ko-KR" alt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ko-KR" smtClean="0"/>
              <a:t>Click to edit Master title style</a:t>
            </a:r>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ko-KR" smtClean="0"/>
              <a:t>Click to edit Master title style</a:t>
            </a:r>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ltLang="ko-KR" smtClean="0"/>
              <a:t>Click to edit Master title style</a:t>
            </a:r>
            <a:endParaRPr lang="ko-KR" altLang="en-US"/>
          </a:p>
        </p:txBody>
      </p:sp>
      <p:sp>
        <p:nvSpPr>
          <p:cNvPr id="3" name="Text Placeholder 2"/>
          <p:cNvSpPr>
            <a:spLocks noGrp="1"/>
          </p:cNvSpPr>
          <p:nvPr>
            <p:ph type="body" sz="half" idx="1"/>
          </p:nvPr>
        </p:nvSpPr>
        <p:spPr>
          <a:xfrm>
            <a:off x="685800" y="1905000"/>
            <a:ext cx="3810000" cy="4114800"/>
          </a:xfrm>
          <a:prstGeom prst="rect">
            <a:avLst/>
          </a:prstGeo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905000"/>
            <a:ext cx="3810000" cy="4114800"/>
          </a:xfrm>
          <a:prstGeom prst="rect">
            <a:avLst/>
          </a:prstGeo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r>
              <a:rPr lang="ja-JP" altLang="en-US"/>
              <a:t>June 8, 2005</a:t>
            </a:r>
            <a:endParaRPr lang="en-US" altLang="ja-JP"/>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ja-JP" altLang="en-US"/>
              <a:t>IUCAF Summer School 2005</a:t>
            </a:r>
            <a:endParaRPr lang="en-US" altLang="ja-JP"/>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21C21337-1FB4-4CF5-B941-B5EA3B3BA07B}" type="slidenum">
              <a:rPr lang="ja-JP" altLang="en-US"/>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CECFF"/>
            </a:gs>
          </a:gsLst>
          <a:lin ang="5400000" scaled="1"/>
        </a:gradFill>
        <a:effectLst/>
      </p:bgPr>
    </p:bg>
    <p:spTree>
      <p:nvGrpSpPr>
        <p:cNvPr id="1" name=""/>
        <p:cNvGrpSpPr/>
        <p:nvPr/>
      </p:nvGrpSpPr>
      <p:grpSpPr>
        <a:xfrm>
          <a:off x="0" y="0"/>
          <a:ext cx="0" cy="0"/>
          <a:chOff x="0" y="0"/>
          <a:chExt cx="0" cy="0"/>
        </a:xfrm>
      </p:grpSpPr>
      <p:sp>
        <p:nvSpPr>
          <p:cNvPr id="492548" name="WordArt 4"/>
          <p:cNvSpPr>
            <a:spLocks noChangeArrowheads="1" noChangeShapeType="1" noTextEdit="1"/>
          </p:cNvSpPr>
          <p:nvPr/>
        </p:nvSpPr>
        <p:spPr bwMode="auto">
          <a:xfrm>
            <a:off x="539750" y="115888"/>
            <a:ext cx="6121400" cy="433387"/>
          </a:xfrm>
          <a:prstGeom prst="rect">
            <a:avLst/>
          </a:prstGeom>
        </p:spPr>
        <p:txBody>
          <a:bodyPr wrap="none" fromWordArt="1">
            <a:prstTxWarp prst="textPlain">
              <a:avLst>
                <a:gd name="adj" fmla="val 50000"/>
              </a:avLst>
            </a:prstTxWarp>
          </a:bodyPr>
          <a:lstStyle/>
          <a:p>
            <a:pPr algn="ctr"/>
            <a:r>
              <a:rPr lang="en-US" altLang="ko-KR" sz="3200" kern="10" dirty="0" smtClean="0">
                <a:ln w="9525">
                  <a:solidFill>
                    <a:srgbClr val="000000"/>
                  </a:solidFill>
                  <a:round/>
                  <a:headEnd/>
                  <a:tailEnd/>
                </a:ln>
                <a:solidFill>
                  <a:schemeClr val="accent2"/>
                </a:solidFill>
                <a:effectLst>
                  <a:outerShdw dist="45791" dir="3378596" algn="ctr" rotWithShape="0">
                    <a:schemeClr val="tx1">
                      <a:alpha val="50000"/>
                    </a:schemeClr>
                  </a:outerShdw>
                </a:effectLst>
                <a:latin typeface="HY헤드라인M"/>
                <a:ea typeface="HY헤드라인M"/>
              </a:rPr>
              <a:t>6th </a:t>
            </a:r>
            <a:r>
              <a:rPr lang="en-US" altLang="ko-KR" sz="3200" kern="10" dirty="0">
                <a:ln w="9525">
                  <a:solidFill>
                    <a:srgbClr val="000000"/>
                  </a:solidFill>
                  <a:round/>
                  <a:headEnd/>
                  <a:tailEnd/>
                </a:ln>
                <a:solidFill>
                  <a:schemeClr val="accent2"/>
                </a:solidFill>
                <a:effectLst>
                  <a:outerShdw dist="45791" dir="3378596" algn="ctr" rotWithShape="0">
                    <a:schemeClr val="tx1">
                      <a:alpha val="50000"/>
                    </a:schemeClr>
                  </a:outerShdw>
                </a:effectLst>
                <a:latin typeface="HY헤드라인M"/>
                <a:ea typeface="HY헤드라인M"/>
              </a:rPr>
              <a:t>RAFCAP meeting</a:t>
            </a:r>
            <a:endParaRPr lang="ko-KR" altLang="en-US" sz="3200" kern="10" dirty="0">
              <a:ln w="9525">
                <a:solidFill>
                  <a:srgbClr val="000000"/>
                </a:solidFill>
                <a:round/>
                <a:headEnd/>
                <a:tailEnd/>
              </a:ln>
              <a:solidFill>
                <a:schemeClr val="accent2"/>
              </a:solidFill>
              <a:effectLst>
                <a:outerShdw dist="45791" dir="3378596" algn="ctr" rotWithShape="0">
                  <a:schemeClr val="tx1">
                    <a:alpha val="50000"/>
                  </a:schemeClr>
                </a:outerShdw>
              </a:effectLst>
              <a:latin typeface="HY헤드라인M"/>
              <a:ea typeface="HY헤드라인M"/>
            </a:endParaRPr>
          </a:p>
        </p:txBody>
      </p:sp>
      <p:sp>
        <p:nvSpPr>
          <p:cNvPr id="492549" name="Rectangle 5"/>
          <p:cNvSpPr>
            <a:spLocks noChangeArrowheads="1"/>
          </p:cNvSpPr>
          <p:nvPr/>
        </p:nvSpPr>
        <p:spPr bwMode="auto">
          <a:xfrm>
            <a:off x="7019925" y="0"/>
            <a:ext cx="1890262" cy="646331"/>
          </a:xfrm>
          <a:prstGeom prst="rect">
            <a:avLst/>
          </a:prstGeom>
          <a:noFill/>
          <a:ln w="9525">
            <a:noFill/>
            <a:miter lim="800000"/>
            <a:headEnd/>
            <a:tailEnd/>
          </a:ln>
          <a:effectLst/>
        </p:spPr>
        <p:txBody>
          <a:bodyPr wrap="none" anchor="ctr">
            <a:spAutoFit/>
          </a:bodyPr>
          <a:lstStyle/>
          <a:p>
            <a:pPr algn="ctr" latinLnBrk="0"/>
            <a:r>
              <a:rPr kumimoji="0" lang="en-US" altLang="ko-KR" sz="1800" b="0" dirty="0" err="1" smtClean="0">
                <a:solidFill>
                  <a:schemeClr val="tx1"/>
                </a:solidFill>
                <a:latin typeface="Arial" pitchFamily="34" charset="0"/>
                <a:ea typeface="굴림" pitchFamily="50" charset="-127"/>
              </a:rPr>
              <a:t>Pune</a:t>
            </a:r>
            <a:r>
              <a:rPr kumimoji="0" lang="en-US" altLang="ko-KR" sz="1800" b="0" dirty="0" smtClean="0">
                <a:solidFill>
                  <a:schemeClr val="tx1"/>
                </a:solidFill>
                <a:latin typeface="Arial" pitchFamily="34" charset="0"/>
                <a:ea typeface="굴림" pitchFamily="50" charset="-127"/>
              </a:rPr>
              <a:t>, India</a:t>
            </a:r>
            <a:endParaRPr kumimoji="0" lang="en-US" altLang="ko-KR" sz="1800" b="0" dirty="0">
              <a:solidFill>
                <a:schemeClr val="tx1"/>
              </a:solidFill>
              <a:latin typeface="Arial" pitchFamily="34" charset="0"/>
              <a:ea typeface="굴림" pitchFamily="50" charset="-127"/>
            </a:endParaRPr>
          </a:p>
          <a:p>
            <a:pPr algn="ctr" latinLnBrk="0"/>
            <a:r>
              <a:rPr kumimoji="0" lang="en-US" altLang="ko-KR" sz="1800" dirty="0" smtClean="0">
                <a:solidFill>
                  <a:schemeClr val="tx1"/>
                </a:solidFill>
                <a:latin typeface="Arial" pitchFamily="34" charset="0"/>
                <a:ea typeface="굴림" pitchFamily="50" charset="-127"/>
              </a:rPr>
              <a:t>14-16 Feb. 2008</a:t>
            </a:r>
            <a:endParaRPr kumimoji="0" lang="en-US" altLang="ko-KR" sz="1800" dirty="0">
              <a:solidFill>
                <a:schemeClr val="tx1"/>
              </a:solidFill>
              <a:latin typeface="Arial" pitchFamily="34" charset="0"/>
              <a:ea typeface="굴림" pitchFamily="50" charset="-127"/>
            </a:endParaRPr>
          </a:p>
        </p:txBody>
      </p:sp>
      <p:sp>
        <p:nvSpPr>
          <p:cNvPr id="492550" name="Line 6"/>
          <p:cNvSpPr>
            <a:spLocks noChangeShapeType="1"/>
          </p:cNvSpPr>
          <p:nvPr/>
        </p:nvSpPr>
        <p:spPr bwMode="auto">
          <a:xfrm>
            <a:off x="0" y="620713"/>
            <a:ext cx="9144000" cy="0"/>
          </a:xfrm>
          <a:prstGeom prst="line">
            <a:avLst/>
          </a:prstGeom>
          <a:noFill/>
          <a:ln w="57150" cmpd="thinThick">
            <a:solidFill>
              <a:schemeClr val="accent2"/>
            </a:solidFill>
            <a:round/>
            <a:headEnd/>
            <a:tailEnd/>
          </a:ln>
          <a:effectLst/>
        </p:spPr>
        <p:txBody>
          <a:bodyPr lIns="0" tIns="0" rIns="0" bIns="0" anchor="ctr" anchorCtr="1">
            <a:spAutoFit/>
          </a:bodyPr>
          <a:lstStyle/>
          <a:p>
            <a:endParaRPr lang="ko-KR"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63" r:id="rId5"/>
    <p:sldLayoutId id="2147483656" r:id="rId6"/>
    <p:sldLayoutId id="2147483662" r:id="rId7"/>
    <p:sldLayoutId id="2147483661" r:id="rId8"/>
  </p:sldLayoutIdLst>
  <p:txStyles>
    <p:titleStyle>
      <a:lvl1pPr algn="l" rtl="0" fontAlgn="base" latinLnBrk="1">
        <a:spcBef>
          <a:spcPct val="0"/>
        </a:spcBef>
        <a:spcAft>
          <a:spcPct val="0"/>
        </a:spcAft>
        <a:defRPr kumimoji="1" sz="3200">
          <a:solidFill>
            <a:schemeClr val="tx2"/>
          </a:solidFill>
          <a:latin typeface="+mj-lt"/>
          <a:ea typeface="+mj-ea"/>
          <a:cs typeface="+mj-cs"/>
        </a:defRPr>
      </a:lvl1pPr>
      <a:lvl2pPr algn="l" rtl="0" fontAlgn="base" latinLnBrk="1">
        <a:spcBef>
          <a:spcPct val="0"/>
        </a:spcBef>
        <a:spcAft>
          <a:spcPct val="0"/>
        </a:spcAft>
        <a:defRPr kumimoji="1" sz="3200">
          <a:solidFill>
            <a:schemeClr val="tx2"/>
          </a:solidFill>
          <a:latin typeface="굴림" pitchFamily="50" charset="-127"/>
          <a:ea typeface="굴림" pitchFamily="50" charset="-127"/>
        </a:defRPr>
      </a:lvl2pPr>
      <a:lvl3pPr algn="l" rtl="0" fontAlgn="base" latinLnBrk="1">
        <a:spcBef>
          <a:spcPct val="0"/>
        </a:spcBef>
        <a:spcAft>
          <a:spcPct val="0"/>
        </a:spcAft>
        <a:defRPr kumimoji="1" sz="3200">
          <a:solidFill>
            <a:schemeClr val="tx2"/>
          </a:solidFill>
          <a:latin typeface="굴림" pitchFamily="50" charset="-127"/>
          <a:ea typeface="굴림" pitchFamily="50" charset="-127"/>
        </a:defRPr>
      </a:lvl3pPr>
      <a:lvl4pPr algn="l" rtl="0" fontAlgn="base" latinLnBrk="1">
        <a:spcBef>
          <a:spcPct val="0"/>
        </a:spcBef>
        <a:spcAft>
          <a:spcPct val="0"/>
        </a:spcAft>
        <a:defRPr kumimoji="1" sz="3200">
          <a:solidFill>
            <a:schemeClr val="tx2"/>
          </a:solidFill>
          <a:latin typeface="굴림" pitchFamily="50" charset="-127"/>
          <a:ea typeface="굴림" pitchFamily="50" charset="-127"/>
        </a:defRPr>
      </a:lvl4pPr>
      <a:lvl5pPr algn="l" rtl="0" fontAlgn="base" latinLnBrk="1">
        <a:spcBef>
          <a:spcPct val="0"/>
        </a:spcBef>
        <a:spcAft>
          <a:spcPct val="0"/>
        </a:spcAft>
        <a:defRPr kumimoji="1" sz="3200">
          <a:solidFill>
            <a:schemeClr val="tx2"/>
          </a:solidFill>
          <a:latin typeface="굴림" pitchFamily="50" charset="-127"/>
          <a:ea typeface="굴림" pitchFamily="50" charset="-127"/>
        </a:defRPr>
      </a:lvl5pPr>
      <a:lvl6pPr marL="457200" algn="l" rtl="0" fontAlgn="base" latinLnBrk="1">
        <a:spcBef>
          <a:spcPct val="0"/>
        </a:spcBef>
        <a:spcAft>
          <a:spcPct val="0"/>
        </a:spcAft>
        <a:defRPr kumimoji="1" sz="3200">
          <a:solidFill>
            <a:schemeClr val="tx2"/>
          </a:solidFill>
          <a:latin typeface="굴림" pitchFamily="50" charset="-127"/>
          <a:ea typeface="굴림" pitchFamily="50" charset="-127"/>
        </a:defRPr>
      </a:lvl6pPr>
      <a:lvl7pPr marL="914400" algn="l" rtl="0" fontAlgn="base" latinLnBrk="1">
        <a:spcBef>
          <a:spcPct val="0"/>
        </a:spcBef>
        <a:spcAft>
          <a:spcPct val="0"/>
        </a:spcAft>
        <a:defRPr kumimoji="1" sz="3200">
          <a:solidFill>
            <a:schemeClr val="tx2"/>
          </a:solidFill>
          <a:latin typeface="굴림" pitchFamily="50" charset="-127"/>
          <a:ea typeface="굴림" pitchFamily="50" charset="-127"/>
        </a:defRPr>
      </a:lvl7pPr>
      <a:lvl8pPr marL="1371600" algn="l" rtl="0" fontAlgn="base" latinLnBrk="1">
        <a:spcBef>
          <a:spcPct val="0"/>
        </a:spcBef>
        <a:spcAft>
          <a:spcPct val="0"/>
        </a:spcAft>
        <a:defRPr kumimoji="1" sz="3200">
          <a:solidFill>
            <a:schemeClr val="tx2"/>
          </a:solidFill>
          <a:latin typeface="굴림" pitchFamily="50" charset="-127"/>
          <a:ea typeface="굴림" pitchFamily="50" charset="-127"/>
        </a:defRPr>
      </a:lvl8pPr>
      <a:lvl9pPr marL="1828800" algn="l" rtl="0" fontAlgn="base" latinLnBrk="1">
        <a:spcBef>
          <a:spcPct val="0"/>
        </a:spcBef>
        <a:spcAft>
          <a:spcPct val="0"/>
        </a:spcAft>
        <a:defRPr kumimoji="1" sz="3200">
          <a:solidFill>
            <a:schemeClr val="tx2"/>
          </a:solidFill>
          <a:latin typeface="굴림" pitchFamily="50" charset="-127"/>
          <a:ea typeface="굴림" pitchFamily="50" charset="-127"/>
        </a:defRPr>
      </a:lvl9pPr>
    </p:titleStyle>
    <p:bodyStyle>
      <a:lvl1pPr marL="342900" indent="-342900" algn="l" rtl="0" fontAlgn="base" latinLnBrk="1">
        <a:spcBef>
          <a:spcPct val="20000"/>
        </a:spcBef>
        <a:spcAft>
          <a:spcPct val="0"/>
        </a:spcAft>
        <a:buChar char="•"/>
        <a:defRPr kumimoji="1" sz="3200">
          <a:solidFill>
            <a:schemeClr val="tx1"/>
          </a:solidFill>
          <a:latin typeface="+mn-lt"/>
          <a:ea typeface="+mn-ea"/>
          <a:cs typeface="+mn-cs"/>
        </a:defRPr>
      </a:lvl1pPr>
      <a:lvl2pPr marL="742950" indent="-285750" algn="l" rtl="0" fontAlgn="base" latinLnBrk="1">
        <a:spcBef>
          <a:spcPct val="20000"/>
        </a:spcBef>
        <a:spcAft>
          <a:spcPct val="0"/>
        </a:spcAft>
        <a:buChar char="–"/>
        <a:defRPr kumimoji="1" sz="2800">
          <a:solidFill>
            <a:schemeClr val="tx1"/>
          </a:solidFill>
          <a:latin typeface="+mn-lt"/>
          <a:ea typeface="+mn-ea"/>
        </a:defRPr>
      </a:lvl2pPr>
      <a:lvl3pPr marL="1143000" indent="-228600" algn="l" rtl="0" fontAlgn="base" latinLnBrk="1">
        <a:spcBef>
          <a:spcPct val="20000"/>
        </a:spcBef>
        <a:spcAft>
          <a:spcPct val="0"/>
        </a:spcAft>
        <a:buChar char="•"/>
        <a:defRPr kumimoji="1" sz="2400">
          <a:solidFill>
            <a:schemeClr val="tx1"/>
          </a:solidFill>
          <a:latin typeface="+mn-lt"/>
          <a:ea typeface="+mn-ea"/>
        </a:defRPr>
      </a:lvl3pPr>
      <a:lvl4pPr marL="1600200" indent="-228600" algn="l" rtl="0" fontAlgn="base" latinLnBrk="1">
        <a:spcBef>
          <a:spcPct val="20000"/>
        </a:spcBef>
        <a:spcAft>
          <a:spcPct val="0"/>
        </a:spcAft>
        <a:buChar char="–"/>
        <a:defRPr kumimoji="1" sz="2000">
          <a:solidFill>
            <a:schemeClr val="tx1"/>
          </a:solidFill>
          <a:latin typeface="+mn-lt"/>
          <a:ea typeface="+mn-ea"/>
        </a:defRPr>
      </a:lvl4pPr>
      <a:lvl5pPr marL="2057400" indent="-228600" algn="l" rtl="0" fontAlgn="base" latinLnBrk="1">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wmf"/><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3" Type="http://schemas.openxmlformats.org/officeDocument/2006/relationships/hyperlink" Target="http://www.itu.int/publ/R-QUE-SG07/publications.aspx?lang=en&amp;parent=R-QUE-SG07&amp;r_que_group=WP7C" TargetMode="External"/><Relationship Id="rId18" Type="http://schemas.openxmlformats.org/officeDocument/2006/relationships/hyperlink" Target="http://www.itu.int/publ/R-QUE-SG07/%20%20%20%20%20%20%20%20%20%20%20%20%20%20publications.aspx?lang=en&amp;parent=R-QUE-SG07.146" TargetMode="External"/><Relationship Id="rId26" Type="http://schemas.openxmlformats.org/officeDocument/2006/relationships/hyperlink" Target="http://www.itu.int/publ/R-QUE-SG07/%20%20%20%20%20%20%20%20%20%20%20%20%20%20publications.aspx?lang=en&amp;parent=R-QUE-SG07.207" TargetMode="External"/><Relationship Id="rId39" Type="http://schemas.openxmlformats.org/officeDocument/2006/relationships/hyperlink" Target="http://www.itu.int/publ/R-QUE-SG07/%20%20%20%20%20%20%20%20%20%20%20%20%20%20publications.aspx?lang=en&amp;parent=R-QUE-SG07.231" TargetMode="External"/><Relationship Id="rId3" Type="http://schemas.openxmlformats.org/officeDocument/2006/relationships/hyperlink" Target="http://www.itu.int/publ/R-QUE-SG07/%09%09%09%09/dms_pages/itu-r/opb/que/R-QUE-RSS.xml%09%09%09" TargetMode="External"/><Relationship Id="rId21" Type="http://schemas.openxmlformats.org/officeDocument/2006/relationships/hyperlink" Target="http://www.itu.int/publ/R-QUE-SG07/%20%20%20%20%20%20%20%20%20%20%20%20%20%20publications.aspx?lang=en&amp;parent=R-QUE-SG07.201" TargetMode="External"/><Relationship Id="rId34" Type="http://schemas.openxmlformats.org/officeDocument/2006/relationships/hyperlink" Target="http://www.itu.int/publ/R-QUE-SG07/%20%20%20%20%20%20%20%20%20%20%20%20%20%20publications.aspx?lang=en&amp;parent=R-QUE-SG07.223" TargetMode="External"/><Relationship Id="rId42" Type="http://schemas.openxmlformats.org/officeDocument/2006/relationships/hyperlink" Target="http://www.itu.int/publ/R-QUE-SG07/%20%20%20%20%20%20%20%20%20%20%20%20%20%20publications.aspx?lang=en&amp;parent=R-QUE-SG07.234" TargetMode="External"/><Relationship Id="rId47" Type="http://schemas.openxmlformats.org/officeDocument/2006/relationships/hyperlink" Target="http://www.itu.int/publ/R-QUE-SG07/%20%20%20%20%20%20%20%20%20%20%20%20%20%20publications.aspx?lang=en&amp;parent=R-QUE-SG07.239" TargetMode="External"/><Relationship Id="rId50" Type="http://schemas.openxmlformats.org/officeDocument/2006/relationships/hyperlink" Target="http://www.itu.int/publ/R-QUE-SG07/%20%20%20%20%20%20%20%20%20%20%20%20%20%20publications.aspx?lang=en&amp;parent=R-QUE-SG07.242" TargetMode="External"/><Relationship Id="rId7" Type="http://schemas.openxmlformats.org/officeDocument/2006/relationships/hyperlink" Target="http://www.itu.int/publ/R-QUE-SG07/%20%20%20%20%20%20%20%20%20%20%20%20%20%20publications.aspx?lang=en&amp;parent=R-QUE-SG07.104" TargetMode="External"/><Relationship Id="rId12" Type="http://schemas.openxmlformats.org/officeDocument/2006/relationships/hyperlink" Target="http://www.itu.int/publ/R-QUE-SG07/%20%20%20%20%20%20%20%20%20%20%20%20%20%20publications.aspx?lang=en&amp;parent=R-QUE-SG07.129" TargetMode="External"/><Relationship Id="rId17" Type="http://schemas.openxmlformats.org/officeDocument/2006/relationships/hyperlink" Target="http://www.itu.int/publ/R-QUE-SG07/%20%20%20%20%20%20%20%20%20%20%20%20%20%20publications.aspx?lang=en&amp;parent=R-QUE-SG07.145" TargetMode="External"/><Relationship Id="rId25" Type="http://schemas.openxmlformats.org/officeDocument/2006/relationships/hyperlink" Target="http://www.itu.int/publ/R-QUE-SG07/%20%20%20%20%20%20%20%20%20%20%20%20%20%20publications.aspx?lang=en&amp;parent=R-QUE-SG07.206" TargetMode="External"/><Relationship Id="rId33" Type="http://schemas.openxmlformats.org/officeDocument/2006/relationships/hyperlink" Target="http://www.itu.int/publ/R-QUE-SG07/%20%20%20%20%20%20%20%20%20%20%20%20%20%20publications.aspx?lang=en&amp;parent=R-QUE-SG07.222" TargetMode="External"/><Relationship Id="rId38" Type="http://schemas.openxmlformats.org/officeDocument/2006/relationships/hyperlink" Target="http://www.itu.int/publ/R-QUE-SG07/%20%20%20%20%20%20%20%20%20%20%20%20%20%20publications.aspx?lang=en&amp;parent=R-QUE-SG07.230" TargetMode="External"/><Relationship Id="rId46" Type="http://schemas.openxmlformats.org/officeDocument/2006/relationships/hyperlink" Target="http://www.itu.int/publ/R-QUE-SG07/%20%20%20%20%20%20%20%20%20%20%20%20%20%20publications.aspx?lang=en&amp;parent=R-QUE-SG07.238" TargetMode="External"/><Relationship Id="rId2" Type="http://schemas.openxmlformats.org/officeDocument/2006/relationships/notesSlide" Target="../notesSlides/notesSlide8.xml"/><Relationship Id="rId16" Type="http://schemas.openxmlformats.org/officeDocument/2006/relationships/hyperlink" Target="http://www.itu.int/publ/R-QUE-SG07/%20%20%20%20%20%20%20%20%20%20%20%20%20%20publications.aspx?lang=en&amp;parent=R-QUE-SG07.141" TargetMode="External"/><Relationship Id="rId20" Type="http://schemas.openxmlformats.org/officeDocument/2006/relationships/hyperlink" Target="http://www.itu.int/publ/R-QUE-SG07/%20%20%20%20%20%20%20%20%20%20%20%20%20%20publications.aspx?lang=en&amp;parent=R-QUE-SG07.152" TargetMode="External"/><Relationship Id="rId29" Type="http://schemas.openxmlformats.org/officeDocument/2006/relationships/hyperlink" Target="http://www.itu.int/publ/R-QUE-SG07/%20%20%20%20%20%20%20%20%20%20%20%20%20%20publications.aspx?lang=en&amp;parent=R-QUE-SG07.215" TargetMode="External"/><Relationship Id="rId41" Type="http://schemas.openxmlformats.org/officeDocument/2006/relationships/hyperlink" Target="http://www.itu.int/publ/R-QUE-SG07/%20%20%20%20%20%20%20%20%20%20%20%20%20%20publications.aspx?lang=en&amp;parent=R-QUE-SG07.233" TargetMode="External"/><Relationship Id="rId1" Type="http://schemas.openxmlformats.org/officeDocument/2006/relationships/slideLayout" Target="../slideLayouts/slideLayout7.xml"/><Relationship Id="rId6" Type="http://schemas.openxmlformats.org/officeDocument/2006/relationships/hyperlink" Target="http://www.itu.int/publ/R-QUE-SG07/%20%20%20%20%20%20%20%20%20%20%20%20%20%20publications.aspx?lang=en&amp;parent=R-QUE-SG07.102" TargetMode="External"/><Relationship Id="rId11" Type="http://schemas.openxmlformats.org/officeDocument/2006/relationships/hyperlink" Target="http://www.itu.int/publ/R-QUE-SG07/publications.aspx?lang=en&amp;parent=R-QUE-SG07&amp;r_que_group=WP7B" TargetMode="External"/><Relationship Id="rId24" Type="http://schemas.openxmlformats.org/officeDocument/2006/relationships/hyperlink" Target="http://www.itu.int/publ/R-QUE-SG07/%20%20%20%20%20%20%20%20%20%20%20%20%20%20publications.aspx?lang=en&amp;parent=R-QUE-SG07.205" TargetMode="External"/><Relationship Id="rId32" Type="http://schemas.openxmlformats.org/officeDocument/2006/relationships/hyperlink" Target="http://www.itu.int/publ/R-QUE-SG07/%20%20%20%20%20%20%20%20%20%20%20%20%20%20publications.aspx?lang=en&amp;parent=R-QUE-SG07.221" TargetMode="External"/><Relationship Id="rId37" Type="http://schemas.openxmlformats.org/officeDocument/2006/relationships/hyperlink" Target="http://www.itu.int/publ/R-QUE-SG07/%20%20%20%20%20%20%20%20%20%20%20%20%20%20publications.aspx?lang=en&amp;parent=R-QUE-SG07.229" TargetMode="External"/><Relationship Id="rId40" Type="http://schemas.openxmlformats.org/officeDocument/2006/relationships/hyperlink" Target="http://www.itu.int/publ/R-QUE-SG07/%20%20%20%20%20%20%20%20%20%20%20%20%20%20publications.aspx?lang=en&amp;parent=R-QUE-SG07.232" TargetMode="External"/><Relationship Id="rId45" Type="http://schemas.openxmlformats.org/officeDocument/2006/relationships/hyperlink" Target="http://www.itu.int/publ/R-QUE-SG07/%20%20%20%20%20%20%20%20%20%20%20%20%20%20publications.aspx?lang=en&amp;parent=R-QUE-SG07.237" TargetMode="External"/><Relationship Id="rId53" Type="http://schemas.openxmlformats.org/officeDocument/2006/relationships/hyperlink" Target="http://www.itu.int/publ/R-QUE-SG07/%20%20%20%20%20%20%20%20%20%20%20%20%20%20publications.aspx?lang=en&amp;parent=R-QUE-SG07.245" TargetMode="External"/><Relationship Id="rId5" Type="http://schemas.openxmlformats.org/officeDocument/2006/relationships/hyperlink" Target="http://www.itu.int/publ/R-QUE-SG07/publications.aspx?lang=en&amp;parent=R-QUE-SG07&amp;r_que_group=WP7A" TargetMode="External"/><Relationship Id="rId15" Type="http://schemas.openxmlformats.org/officeDocument/2006/relationships/hyperlink" Target="http://www.itu.int/publ/R-QUE-SG07/%20%20%20%20%20%20%20%20%20%20%20%20%20%20publications.aspx?lang=en&amp;parent=R-QUE-SG07.139" TargetMode="External"/><Relationship Id="rId23" Type="http://schemas.openxmlformats.org/officeDocument/2006/relationships/hyperlink" Target="http://www.itu.int/publ/R-QUE-SG07/%20%20%20%20%20%20%20%20%20%20%20%20%20%20publications.aspx?lang=en&amp;parent=R-QUE-SG07.203" TargetMode="External"/><Relationship Id="rId28" Type="http://schemas.openxmlformats.org/officeDocument/2006/relationships/hyperlink" Target="http://www.itu.int/publ/R-QUE-SG07/%20%20%20%20%20%20%20%20%20%20%20%20%20%20publications.aspx?lang=en&amp;parent=R-QUE-SG07.213" TargetMode="External"/><Relationship Id="rId36" Type="http://schemas.openxmlformats.org/officeDocument/2006/relationships/hyperlink" Target="http://www.itu.int/publ/R-QUE-SG07/%20%20%20%20%20%20%20%20%20%20%20%20%20%20publications.aspx?lang=en&amp;parent=R-QUE-SG07.226" TargetMode="External"/><Relationship Id="rId49" Type="http://schemas.openxmlformats.org/officeDocument/2006/relationships/hyperlink" Target="http://www.itu.int/publ/R-QUE-SG07/%20%20%20%20%20%20%20%20%20%20%20%20%20%20publications.aspx?lang=en&amp;parent=R-QUE-SG07.241" TargetMode="External"/><Relationship Id="rId10" Type="http://schemas.openxmlformats.org/officeDocument/2006/relationships/hyperlink" Target="http://www.itu.int/publ/R-QUE-SG07/%20%20%20%20%20%20%20%20%20%20%20%20%20%20publications.aspx?lang=en&amp;parent=R-QUE-SG07.118" TargetMode="External"/><Relationship Id="rId19" Type="http://schemas.openxmlformats.org/officeDocument/2006/relationships/hyperlink" Target="http://www.itu.int/publ/R-QUE-SG07/%20%20%20%20%20%20%20%20%20%20%20%20%20%20publications.aspx?lang=en&amp;parent=R-QUE-SG07.149" TargetMode="External"/><Relationship Id="rId31" Type="http://schemas.openxmlformats.org/officeDocument/2006/relationships/hyperlink" Target="http://www.itu.int/publ/R-QUE-SG07/%20%20%20%20%20%20%20%20%20%20%20%20%20%20publications.aspx?lang=en&amp;parent=R-QUE-SG07.219" TargetMode="External"/><Relationship Id="rId44" Type="http://schemas.openxmlformats.org/officeDocument/2006/relationships/hyperlink" Target="http://www.itu.int/publ/R-QUE-SG07/%20%20%20%20%20%20%20%20%20%20%20%20%20%20publications.aspx?lang=en&amp;parent=R-QUE-SG07.236" TargetMode="External"/><Relationship Id="rId52" Type="http://schemas.openxmlformats.org/officeDocument/2006/relationships/hyperlink" Target="http://www.itu.int/publ/R-QUE-SG07/%20%20%20%20%20%20%20%20%20%20%20%20%20%20publications.aspx?lang=en&amp;parent=R-QUE-SG07.244" TargetMode="External"/><Relationship Id="rId4" Type="http://schemas.openxmlformats.org/officeDocument/2006/relationships/hyperlink" Target="http://www.itu.int/publ/R-QUE-SG07/%20%20%20%20%20%20%20%20%20%20%20%20%20%20publications.aspx?lang=en&amp;parent=R-QUE-SG07.101" TargetMode="External"/><Relationship Id="rId9" Type="http://schemas.openxmlformats.org/officeDocument/2006/relationships/hyperlink" Target="http://www.itu.int/publ/R-QUE-SG07/%20%20%20%20%20%20%20%20%20%20%20%20%20%20publications.aspx?lang=en&amp;parent=R-QUE-SG07.111" TargetMode="External"/><Relationship Id="rId14" Type="http://schemas.openxmlformats.org/officeDocument/2006/relationships/hyperlink" Target="http://www.itu.int/publ/R-QUE-SG07/publications.aspx?lang=en&amp;parent=R-QUE-SG07&amp;r_que_group=WP7D" TargetMode="External"/><Relationship Id="rId22" Type="http://schemas.openxmlformats.org/officeDocument/2006/relationships/hyperlink" Target="http://www.itu.int/publ/R-QUE-SG07/%20%20%20%20%20%20%20%20%20%20%20%20%20%20publications.aspx?lang=en&amp;parent=R-QUE-SG07.202" TargetMode="External"/><Relationship Id="rId27" Type="http://schemas.openxmlformats.org/officeDocument/2006/relationships/hyperlink" Target="http://www.itu.int/publ/R-QUE-SG07/%20%20%20%20%20%20%20%20%20%20%20%20%20%20publications.aspx?lang=en&amp;parent=R-QUE-SG07.211" TargetMode="External"/><Relationship Id="rId30" Type="http://schemas.openxmlformats.org/officeDocument/2006/relationships/hyperlink" Target="http://www.itu.int/publ/R-QUE-SG07/%20%20%20%20%20%20%20%20%20%20%20%20%20%20publications.aspx?lang=en&amp;parent=R-QUE-SG07.218" TargetMode="External"/><Relationship Id="rId35" Type="http://schemas.openxmlformats.org/officeDocument/2006/relationships/hyperlink" Target="http://www.itu.int/publ/R-QUE-SG07/%20%20%20%20%20%20%20%20%20%20%20%20%20%20publications.aspx?lang=en&amp;parent=R-QUE-SG07.224" TargetMode="External"/><Relationship Id="rId43" Type="http://schemas.openxmlformats.org/officeDocument/2006/relationships/hyperlink" Target="http://www.itu.int/publ/R-QUE-SG07/%20%20%20%20%20%20%20%20%20%20%20%20%20%20publications.aspx?lang=en&amp;parent=R-QUE-SG07.235" TargetMode="External"/><Relationship Id="rId48" Type="http://schemas.openxmlformats.org/officeDocument/2006/relationships/hyperlink" Target="http://www.itu.int/publ/R-QUE-SG07/%20%20%20%20%20%20%20%20%20%20%20%20%20%20publications.aspx?lang=en&amp;parent=R-QUE-SG07.240" TargetMode="External"/><Relationship Id="rId8" Type="http://schemas.openxmlformats.org/officeDocument/2006/relationships/hyperlink" Target="http://www.itu.int/publ/R-QUE-SG07/%20%20%20%20%20%20%20%20%20%20%20%20%20%20publications.aspx?lang=en&amp;parent=R-QUE-SG07.110" TargetMode="External"/><Relationship Id="rId51" Type="http://schemas.openxmlformats.org/officeDocument/2006/relationships/hyperlink" Target="http://www.itu.int/publ/R-QUE-SG07/%20%20%20%20%20%20%20%20%20%20%20%20%20%20publications.aspx?lang=en&amp;parent=R-QUE-SG07.243" TargetMode="External"/></Relationships>
</file>

<file path=ppt/slides/_rels/slide15.xml.rels><?xml version="1.0" encoding="UTF-8" standalone="yes"?>
<Relationships xmlns="http://schemas.openxmlformats.org/package/2006/relationships"><Relationship Id="rId13" Type="http://schemas.openxmlformats.org/officeDocument/2006/relationships/hyperlink" Target="http://www.itu.int/publ/R-QUE-SG07/publications.aspx?lang=en&amp;parent=R-QUE-SG07&amp;r_que_group=WP7C" TargetMode="External"/><Relationship Id="rId18" Type="http://schemas.openxmlformats.org/officeDocument/2006/relationships/hyperlink" Target="http://www.itu.int/publ/R-QUE-SG07/%20%20%20%20%20%20%20%20%20%20%20%20%20%20publications.aspx?lang=en&amp;parent=R-QUE-SG07.146" TargetMode="External"/><Relationship Id="rId26" Type="http://schemas.openxmlformats.org/officeDocument/2006/relationships/hyperlink" Target="http://www.itu.int/publ/R-QUE-SG07/%20%20%20%20%20%20%20%20%20%20%20%20%20%20publications.aspx?lang=en&amp;parent=R-QUE-SG07.207" TargetMode="External"/><Relationship Id="rId39" Type="http://schemas.openxmlformats.org/officeDocument/2006/relationships/hyperlink" Target="http://www.itu.int/publ/R-QUE-SG07/%20%20%20%20%20%20%20%20%20%20%20%20%20%20publications.aspx?lang=en&amp;parent=R-QUE-SG07.231" TargetMode="External"/><Relationship Id="rId3" Type="http://schemas.openxmlformats.org/officeDocument/2006/relationships/hyperlink" Target="http://www.itu.int/publ/R-QUE-SG07/%09%09%09%09/dms_pages/itu-r/opb/que/R-QUE-RSS.xml%09%09%09" TargetMode="External"/><Relationship Id="rId21" Type="http://schemas.openxmlformats.org/officeDocument/2006/relationships/hyperlink" Target="http://www.itu.int/publ/R-QUE-SG07/%20%20%20%20%20%20%20%20%20%20%20%20%20%20publications.aspx?lang=en&amp;parent=R-QUE-SG07.201" TargetMode="External"/><Relationship Id="rId34" Type="http://schemas.openxmlformats.org/officeDocument/2006/relationships/hyperlink" Target="http://www.itu.int/publ/R-QUE-SG07/%20%20%20%20%20%20%20%20%20%20%20%20%20%20publications.aspx?lang=en&amp;parent=R-QUE-SG07.223" TargetMode="External"/><Relationship Id="rId42" Type="http://schemas.openxmlformats.org/officeDocument/2006/relationships/hyperlink" Target="http://www.itu.int/publ/R-QUE-SG07/%20%20%20%20%20%20%20%20%20%20%20%20%20%20publications.aspx?lang=en&amp;parent=R-QUE-SG07.234" TargetMode="External"/><Relationship Id="rId47" Type="http://schemas.openxmlformats.org/officeDocument/2006/relationships/hyperlink" Target="http://www.itu.int/publ/R-QUE-SG07/%20%20%20%20%20%20%20%20%20%20%20%20%20%20publications.aspx?lang=en&amp;parent=R-QUE-SG07.239" TargetMode="External"/><Relationship Id="rId50" Type="http://schemas.openxmlformats.org/officeDocument/2006/relationships/hyperlink" Target="http://www.itu.int/publ/R-QUE-SG07/%20%20%20%20%20%20%20%20%20%20%20%20%20%20publications.aspx?lang=en&amp;parent=R-QUE-SG07.242" TargetMode="External"/><Relationship Id="rId7" Type="http://schemas.openxmlformats.org/officeDocument/2006/relationships/hyperlink" Target="http://www.itu.int/publ/R-QUE-SG07/%20%20%20%20%20%20%20%20%20%20%20%20%20%20publications.aspx?lang=en&amp;parent=R-QUE-SG07.104" TargetMode="External"/><Relationship Id="rId12" Type="http://schemas.openxmlformats.org/officeDocument/2006/relationships/hyperlink" Target="http://www.itu.int/publ/R-QUE-SG07/%20%20%20%20%20%20%20%20%20%20%20%20%20%20publications.aspx?lang=en&amp;parent=R-QUE-SG07.129" TargetMode="External"/><Relationship Id="rId17" Type="http://schemas.openxmlformats.org/officeDocument/2006/relationships/hyperlink" Target="http://www.itu.int/publ/R-QUE-SG07/%20%20%20%20%20%20%20%20%20%20%20%20%20%20publications.aspx?lang=en&amp;parent=R-QUE-SG07.145" TargetMode="External"/><Relationship Id="rId25" Type="http://schemas.openxmlformats.org/officeDocument/2006/relationships/hyperlink" Target="http://www.itu.int/publ/R-QUE-SG07/%20%20%20%20%20%20%20%20%20%20%20%20%20%20publications.aspx?lang=en&amp;parent=R-QUE-SG07.206" TargetMode="External"/><Relationship Id="rId33" Type="http://schemas.openxmlformats.org/officeDocument/2006/relationships/hyperlink" Target="http://www.itu.int/publ/R-QUE-SG07/%20%20%20%20%20%20%20%20%20%20%20%20%20%20publications.aspx?lang=en&amp;parent=R-QUE-SG07.222" TargetMode="External"/><Relationship Id="rId38" Type="http://schemas.openxmlformats.org/officeDocument/2006/relationships/hyperlink" Target="http://www.itu.int/publ/R-QUE-SG07/%20%20%20%20%20%20%20%20%20%20%20%20%20%20publications.aspx?lang=en&amp;parent=R-QUE-SG07.230" TargetMode="External"/><Relationship Id="rId46" Type="http://schemas.openxmlformats.org/officeDocument/2006/relationships/hyperlink" Target="http://www.itu.int/publ/R-QUE-SG07/%20%20%20%20%20%20%20%20%20%20%20%20%20%20publications.aspx?lang=en&amp;parent=R-QUE-SG07.238" TargetMode="External"/><Relationship Id="rId2" Type="http://schemas.openxmlformats.org/officeDocument/2006/relationships/notesSlide" Target="../notesSlides/notesSlide9.xml"/><Relationship Id="rId16" Type="http://schemas.openxmlformats.org/officeDocument/2006/relationships/hyperlink" Target="http://www.itu.int/publ/R-QUE-SG07/%20%20%20%20%20%20%20%20%20%20%20%20%20%20publications.aspx?lang=en&amp;parent=R-QUE-SG07.141" TargetMode="External"/><Relationship Id="rId20" Type="http://schemas.openxmlformats.org/officeDocument/2006/relationships/hyperlink" Target="http://www.itu.int/publ/R-QUE-SG07/%20%20%20%20%20%20%20%20%20%20%20%20%20%20publications.aspx?lang=en&amp;parent=R-QUE-SG07.152" TargetMode="External"/><Relationship Id="rId29" Type="http://schemas.openxmlformats.org/officeDocument/2006/relationships/hyperlink" Target="http://www.itu.int/publ/R-QUE-SG07/%20%20%20%20%20%20%20%20%20%20%20%20%20%20publications.aspx?lang=en&amp;parent=R-QUE-SG07.215" TargetMode="External"/><Relationship Id="rId41" Type="http://schemas.openxmlformats.org/officeDocument/2006/relationships/hyperlink" Target="http://www.itu.int/publ/R-QUE-SG07/%20%20%20%20%20%20%20%20%20%20%20%20%20%20publications.aspx?lang=en&amp;parent=R-QUE-SG07.233" TargetMode="External"/><Relationship Id="rId1" Type="http://schemas.openxmlformats.org/officeDocument/2006/relationships/slideLayout" Target="../slideLayouts/slideLayout7.xml"/><Relationship Id="rId6" Type="http://schemas.openxmlformats.org/officeDocument/2006/relationships/hyperlink" Target="http://www.itu.int/publ/R-QUE-SG07/%20%20%20%20%20%20%20%20%20%20%20%20%20%20publications.aspx?lang=en&amp;parent=R-QUE-SG07.102" TargetMode="External"/><Relationship Id="rId11" Type="http://schemas.openxmlformats.org/officeDocument/2006/relationships/hyperlink" Target="http://www.itu.int/publ/R-QUE-SG07/publications.aspx?lang=en&amp;parent=R-QUE-SG07&amp;r_que_group=WP7B" TargetMode="External"/><Relationship Id="rId24" Type="http://schemas.openxmlformats.org/officeDocument/2006/relationships/hyperlink" Target="http://www.itu.int/publ/R-QUE-SG07/%20%20%20%20%20%20%20%20%20%20%20%20%20%20publications.aspx?lang=en&amp;parent=R-QUE-SG07.205" TargetMode="External"/><Relationship Id="rId32" Type="http://schemas.openxmlformats.org/officeDocument/2006/relationships/hyperlink" Target="http://www.itu.int/publ/R-QUE-SG07/%20%20%20%20%20%20%20%20%20%20%20%20%20%20publications.aspx?lang=en&amp;parent=R-QUE-SG07.221" TargetMode="External"/><Relationship Id="rId37" Type="http://schemas.openxmlformats.org/officeDocument/2006/relationships/hyperlink" Target="http://www.itu.int/publ/R-QUE-SG07/%20%20%20%20%20%20%20%20%20%20%20%20%20%20publications.aspx?lang=en&amp;parent=R-QUE-SG07.229" TargetMode="External"/><Relationship Id="rId40" Type="http://schemas.openxmlformats.org/officeDocument/2006/relationships/hyperlink" Target="http://www.itu.int/publ/R-QUE-SG07/%20%20%20%20%20%20%20%20%20%20%20%20%20%20publications.aspx?lang=en&amp;parent=R-QUE-SG07.232" TargetMode="External"/><Relationship Id="rId45" Type="http://schemas.openxmlformats.org/officeDocument/2006/relationships/hyperlink" Target="http://www.itu.int/publ/R-QUE-SG07/%20%20%20%20%20%20%20%20%20%20%20%20%20%20publications.aspx?lang=en&amp;parent=R-QUE-SG07.237" TargetMode="External"/><Relationship Id="rId53" Type="http://schemas.openxmlformats.org/officeDocument/2006/relationships/hyperlink" Target="http://www.itu.int/publ/R-QUE-SG07/%20%20%20%20%20%20%20%20%20%20%20%20%20%20publications.aspx?lang=en&amp;parent=R-QUE-SG07.245" TargetMode="External"/><Relationship Id="rId5" Type="http://schemas.openxmlformats.org/officeDocument/2006/relationships/hyperlink" Target="http://www.itu.int/publ/R-QUE-SG07/publications.aspx?lang=en&amp;parent=R-QUE-SG07&amp;r_que_group=WP7A" TargetMode="External"/><Relationship Id="rId15" Type="http://schemas.openxmlformats.org/officeDocument/2006/relationships/hyperlink" Target="http://www.itu.int/publ/R-QUE-SG07/%20%20%20%20%20%20%20%20%20%20%20%20%20%20publications.aspx?lang=en&amp;parent=R-QUE-SG07.139" TargetMode="External"/><Relationship Id="rId23" Type="http://schemas.openxmlformats.org/officeDocument/2006/relationships/hyperlink" Target="http://www.itu.int/publ/R-QUE-SG07/%20%20%20%20%20%20%20%20%20%20%20%20%20%20publications.aspx?lang=en&amp;parent=R-QUE-SG07.203" TargetMode="External"/><Relationship Id="rId28" Type="http://schemas.openxmlformats.org/officeDocument/2006/relationships/hyperlink" Target="http://www.itu.int/publ/R-QUE-SG07/%20%20%20%20%20%20%20%20%20%20%20%20%20%20publications.aspx?lang=en&amp;parent=R-QUE-SG07.213" TargetMode="External"/><Relationship Id="rId36" Type="http://schemas.openxmlformats.org/officeDocument/2006/relationships/hyperlink" Target="http://www.itu.int/publ/R-QUE-SG07/%20%20%20%20%20%20%20%20%20%20%20%20%20%20publications.aspx?lang=en&amp;parent=R-QUE-SG07.226" TargetMode="External"/><Relationship Id="rId49" Type="http://schemas.openxmlformats.org/officeDocument/2006/relationships/hyperlink" Target="http://www.itu.int/publ/R-QUE-SG07/%20%20%20%20%20%20%20%20%20%20%20%20%20%20publications.aspx?lang=en&amp;parent=R-QUE-SG07.241" TargetMode="External"/><Relationship Id="rId10" Type="http://schemas.openxmlformats.org/officeDocument/2006/relationships/hyperlink" Target="http://www.itu.int/publ/R-QUE-SG07/%20%20%20%20%20%20%20%20%20%20%20%20%20%20publications.aspx?lang=en&amp;parent=R-QUE-SG07.118" TargetMode="External"/><Relationship Id="rId19" Type="http://schemas.openxmlformats.org/officeDocument/2006/relationships/hyperlink" Target="http://www.itu.int/publ/R-QUE-SG07/%20%20%20%20%20%20%20%20%20%20%20%20%20%20publications.aspx?lang=en&amp;parent=R-QUE-SG07.149" TargetMode="External"/><Relationship Id="rId31" Type="http://schemas.openxmlformats.org/officeDocument/2006/relationships/hyperlink" Target="http://www.itu.int/publ/R-QUE-SG07/%20%20%20%20%20%20%20%20%20%20%20%20%20%20publications.aspx?lang=en&amp;parent=R-QUE-SG07.219" TargetMode="External"/><Relationship Id="rId44" Type="http://schemas.openxmlformats.org/officeDocument/2006/relationships/hyperlink" Target="http://www.itu.int/publ/R-QUE-SG07/%20%20%20%20%20%20%20%20%20%20%20%20%20%20publications.aspx?lang=en&amp;parent=R-QUE-SG07.236" TargetMode="External"/><Relationship Id="rId52" Type="http://schemas.openxmlformats.org/officeDocument/2006/relationships/hyperlink" Target="http://www.itu.int/publ/R-QUE-SG07/%20%20%20%20%20%20%20%20%20%20%20%20%20%20publications.aspx?lang=en&amp;parent=R-QUE-SG07.244" TargetMode="External"/><Relationship Id="rId4" Type="http://schemas.openxmlformats.org/officeDocument/2006/relationships/hyperlink" Target="http://www.itu.int/publ/R-QUE-SG07/%20%20%20%20%20%20%20%20%20%20%20%20%20%20publications.aspx?lang=en&amp;parent=R-QUE-SG07.101" TargetMode="External"/><Relationship Id="rId9" Type="http://schemas.openxmlformats.org/officeDocument/2006/relationships/hyperlink" Target="http://www.itu.int/publ/R-QUE-SG07/%20%20%20%20%20%20%20%20%20%20%20%20%20%20publications.aspx?lang=en&amp;parent=R-QUE-SG07.111" TargetMode="External"/><Relationship Id="rId14" Type="http://schemas.openxmlformats.org/officeDocument/2006/relationships/hyperlink" Target="http://www.itu.int/publ/R-QUE-SG07/publications.aspx?lang=en&amp;parent=R-QUE-SG07&amp;r_que_group=WP7D" TargetMode="External"/><Relationship Id="rId22" Type="http://schemas.openxmlformats.org/officeDocument/2006/relationships/hyperlink" Target="http://www.itu.int/publ/R-QUE-SG07/%20%20%20%20%20%20%20%20%20%20%20%20%20%20publications.aspx?lang=en&amp;parent=R-QUE-SG07.202" TargetMode="External"/><Relationship Id="rId27" Type="http://schemas.openxmlformats.org/officeDocument/2006/relationships/hyperlink" Target="http://www.itu.int/publ/R-QUE-SG07/%20%20%20%20%20%20%20%20%20%20%20%20%20%20publications.aspx?lang=en&amp;parent=R-QUE-SG07.211" TargetMode="External"/><Relationship Id="rId30" Type="http://schemas.openxmlformats.org/officeDocument/2006/relationships/hyperlink" Target="http://www.itu.int/publ/R-QUE-SG07/%20%20%20%20%20%20%20%20%20%20%20%20%20%20publications.aspx?lang=en&amp;parent=R-QUE-SG07.218" TargetMode="External"/><Relationship Id="rId35" Type="http://schemas.openxmlformats.org/officeDocument/2006/relationships/hyperlink" Target="http://www.itu.int/publ/R-QUE-SG07/%20%20%20%20%20%20%20%20%20%20%20%20%20%20publications.aspx?lang=en&amp;parent=R-QUE-SG07.224" TargetMode="External"/><Relationship Id="rId43" Type="http://schemas.openxmlformats.org/officeDocument/2006/relationships/hyperlink" Target="http://www.itu.int/publ/R-QUE-SG07/%20%20%20%20%20%20%20%20%20%20%20%20%20%20publications.aspx?lang=en&amp;parent=R-QUE-SG07.235" TargetMode="External"/><Relationship Id="rId48" Type="http://schemas.openxmlformats.org/officeDocument/2006/relationships/hyperlink" Target="http://www.itu.int/publ/R-QUE-SG07/%20%20%20%20%20%20%20%20%20%20%20%20%20%20publications.aspx?lang=en&amp;parent=R-QUE-SG07.240" TargetMode="External"/><Relationship Id="rId8" Type="http://schemas.openxmlformats.org/officeDocument/2006/relationships/hyperlink" Target="http://www.itu.int/publ/R-QUE-SG07/%20%20%20%20%20%20%20%20%20%20%20%20%20%20publications.aspx?lang=en&amp;parent=R-QUE-SG07.110" TargetMode="External"/><Relationship Id="rId51" Type="http://schemas.openxmlformats.org/officeDocument/2006/relationships/hyperlink" Target="http://www.itu.int/publ/R-QUE-SG07/%20%20%20%20%20%20%20%20%20%20%20%20%20%20publications.aspx?lang=en&amp;parent=R-QUE-SG07.243" TargetMode="External"/></Relationships>
</file>

<file path=ppt/slides/_rels/slide16.xml.rels><?xml version="1.0" encoding="UTF-8" standalone="yes"?>
<Relationships xmlns="http://schemas.openxmlformats.org/package/2006/relationships"><Relationship Id="rId13" Type="http://schemas.openxmlformats.org/officeDocument/2006/relationships/hyperlink" Target="http://www.itu.int/publ/R-QUE-SG07/publications.aspx?lang=en&amp;parent=R-QUE-SG07&amp;r_que_group=WP7C" TargetMode="External"/><Relationship Id="rId18" Type="http://schemas.openxmlformats.org/officeDocument/2006/relationships/hyperlink" Target="http://www.itu.int/publ/R-QUE-SG07/%20%20%20%20%20%20%20%20%20%20%20%20%20%20publications.aspx?lang=en&amp;parent=R-QUE-SG07.146" TargetMode="External"/><Relationship Id="rId26" Type="http://schemas.openxmlformats.org/officeDocument/2006/relationships/hyperlink" Target="http://www.itu.int/publ/R-QUE-SG07/%20%20%20%20%20%20%20%20%20%20%20%20%20%20publications.aspx?lang=en&amp;parent=R-QUE-SG07.207" TargetMode="External"/><Relationship Id="rId39" Type="http://schemas.openxmlformats.org/officeDocument/2006/relationships/hyperlink" Target="http://www.itu.int/publ/R-QUE-SG07/%20%20%20%20%20%20%20%20%20%20%20%20%20%20publications.aspx?lang=en&amp;parent=R-QUE-SG07.231" TargetMode="External"/><Relationship Id="rId3" Type="http://schemas.openxmlformats.org/officeDocument/2006/relationships/hyperlink" Target="http://www.itu.int/publ/R-QUE-SG07/%09%09%09%09/dms_pages/itu-r/opb/que/R-QUE-RSS.xml%09%09%09" TargetMode="External"/><Relationship Id="rId21" Type="http://schemas.openxmlformats.org/officeDocument/2006/relationships/hyperlink" Target="http://www.itu.int/publ/R-QUE-SG07/%20%20%20%20%20%20%20%20%20%20%20%20%20%20publications.aspx?lang=en&amp;parent=R-QUE-SG07.201" TargetMode="External"/><Relationship Id="rId34" Type="http://schemas.openxmlformats.org/officeDocument/2006/relationships/hyperlink" Target="http://www.itu.int/publ/R-QUE-SG07/%20%20%20%20%20%20%20%20%20%20%20%20%20%20publications.aspx?lang=en&amp;parent=R-QUE-SG07.223" TargetMode="External"/><Relationship Id="rId42" Type="http://schemas.openxmlformats.org/officeDocument/2006/relationships/hyperlink" Target="http://www.itu.int/publ/R-QUE-SG07/%20%20%20%20%20%20%20%20%20%20%20%20%20%20publications.aspx?lang=en&amp;parent=R-QUE-SG07.234" TargetMode="External"/><Relationship Id="rId47" Type="http://schemas.openxmlformats.org/officeDocument/2006/relationships/hyperlink" Target="http://www.itu.int/publ/R-QUE-SG07/%20%20%20%20%20%20%20%20%20%20%20%20%20%20publications.aspx?lang=en&amp;parent=R-QUE-SG07.239" TargetMode="External"/><Relationship Id="rId50" Type="http://schemas.openxmlformats.org/officeDocument/2006/relationships/hyperlink" Target="http://www.itu.int/publ/R-QUE-SG07/%20%20%20%20%20%20%20%20%20%20%20%20%20%20publications.aspx?lang=en&amp;parent=R-QUE-SG07.242" TargetMode="External"/><Relationship Id="rId7" Type="http://schemas.openxmlformats.org/officeDocument/2006/relationships/hyperlink" Target="http://www.itu.int/publ/R-QUE-SG07/%20%20%20%20%20%20%20%20%20%20%20%20%20%20publications.aspx?lang=en&amp;parent=R-QUE-SG07.104" TargetMode="External"/><Relationship Id="rId12" Type="http://schemas.openxmlformats.org/officeDocument/2006/relationships/hyperlink" Target="http://www.itu.int/publ/R-QUE-SG07/%20%20%20%20%20%20%20%20%20%20%20%20%20%20publications.aspx?lang=en&amp;parent=R-QUE-SG07.129" TargetMode="External"/><Relationship Id="rId17" Type="http://schemas.openxmlformats.org/officeDocument/2006/relationships/hyperlink" Target="http://www.itu.int/publ/R-QUE-SG07/%20%20%20%20%20%20%20%20%20%20%20%20%20%20publications.aspx?lang=en&amp;parent=R-QUE-SG07.145" TargetMode="External"/><Relationship Id="rId25" Type="http://schemas.openxmlformats.org/officeDocument/2006/relationships/hyperlink" Target="http://www.itu.int/publ/R-QUE-SG07/%20%20%20%20%20%20%20%20%20%20%20%20%20%20publications.aspx?lang=en&amp;parent=R-QUE-SG07.206" TargetMode="External"/><Relationship Id="rId33" Type="http://schemas.openxmlformats.org/officeDocument/2006/relationships/hyperlink" Target="http://www.itu.int/publ/R-QUE-SG07/%20%20%20%20%20%20%20%20%20%20%20%20%20%20publications.aspx?lang=en&amp;parent=R-QUE-SG07.222" TargetMode="External"/><Relationship Id="rId38" Type="http://schemas.openxmlformats.org/officeDocument/2006/relationships/hyperlink" Target="http://www.itu.int/publ/R-QUE-SG07/%20%20%20%20%20%20%20%20%20%20%20%20%20%20publications.aspx?lang=en&amp;parent=R-QUE-SG07.230" TargetMode="External"/><Relationship Id="rId46" Type="http://schemas.openxmlformats.org/officeDocument/2006/relationships/hyperlink" Target="http://www.itu.int/publ/R-QUE-SG07/%20%20%20%20%20%20%20%20%20%20%20%20%20%20publications.aspx?lang=en&amp;parent=R-QUE-SG07.238" TargetMode="External"/><Relationship Id="rId2" Type="http://schemas.openxmlformats.org/officeDocument/2006/relationships/notesSlide" Target="../notesSlides/notesSlide10.xml"/><Relationship Id="rId16" Type="http://schemas.openxmlformats.org/officeDocument/2006/relationships/hyperlink" Target="http://www.itu.int/publ/R-QUE-SG07/%20%20%20%20%20%20%20%20%20%20%20%20%20%20publications.aspx?lang=en&amp;parent=R-QUE-SG07.141" TargetMode="External"/><Relationship Id="rId20" Type="http://schemas.openxmlformats.org/officeDocument/2006/relationships/hyperlink" Target="http://www.itu.int/publ/R-QUE-SG07/%20%20%20%20%20%20%20%20%20%20%20%20%20%20publications.aspx?lang=en&amp;parent=R-QUE-SG07.152" TargetMode="External"/><Relationship Id="rId29" Type="http://schemas.openxmlformats.org/officeDocument/2006/relationships/hyperlink" Target="http://www.itu.int/publ/R-QUE-SG07/%20%20%20%20%20%20%20%20%20%20%20%20%20%20publications.aspx?lang=en&amp;parent=R-QUE-SG07.215" TargetMode="External"/><Relationship Id="rId41" Type="http://schemas.openxmlformats.org/officeDocument/2006/relationships/hyperlink" Target="http://www.itu.int/publ/R-QUE-SG07/%20%20%20%20%20%20%20%20%20%20%20%20%20%20publications.aspx?lang=en&amp;parent=R-QUE-SG07.233" TargetMode="External"/><Relationship Id="rId1" Type="http://schemas.openxmlformats.org/officeDocument/2006/relationships/slideLayout" Target="../slideLayouts/slideLayout7.xml"/><Relationship Id="rId6" Type="http://schemas.openxmlformats.org/officeDocument/2006/relationships/hyperlink" Target="http://www.itu.int/publ/R-QUE-SG07/%20%20%20%20%20%20%20%20%20%20%20%20%20%20publications.aspx?lang=en&amp;parent=R-QUE-SG07.102" TargetMode="External"/><Relationship Id="rId11" Type="http://schemas.openxmlformats.org/officeDocument/2006/relationships/hyperlink" Target="http://www.itu.int/publ/R-QUE-SG07/publications.aspx?lang=en&amp;parent=R-QUE-SG07&amp;r_que_group=WP7B" TargetMode="External"/><Relationship Id="rId24" Type="http://schemas.openxmlformats.org/officeDocument/2006/relationships/hyperlink" Target="http://www.itu.int/publ/R-QUE-SG07/%20%20%20%20%20%20%20%20%20%20%20%20%20%20publications.aspx?lang=en&amp;parent=R-QUE-SG07.205" TargetMode="External"/><Relationship Id="rId32" Type="http://schemas.openxmlformats.org/officeDocument/2006/relationships/hyperlink" Target="http://www.itu.int/publ/R-QUE-SG07/%20%20%20%20%20%20%20%20%20%20%20%20%20%20publications.aspx?lang=en&amp;parent=R-QUE-SG07.221" TargetMode="External"/><Relationship Id="rId37" Type="http://schemas.openxmlformats.org/officeDocument/2006/relationships/hyperlink" Target="http://www.itu.int/publ/R-QUE-SG07/%20%20%20%20%20%20%20%20%20%20%20%20%20%20publications.aspx?lang=en&amp;parent=R-QUE-SG07.229" TargetMode="External"/><Relationship Id="rId40" Type="http://schemas.openxmlformats.org/officeDocument/2006/relationships/hyperlink" Target="http://www.itu.int/publ/R-QUE-SG07/%20%20%20%20%20%20%20%20%20%20%20%20%20%20publications.aspx?lang=en&amp;parent=R-QUE-SG07.232" TargetMode="External"/><Relationship Id="rId45" Type="http://schemas.openxmlformats.org/officeDocument/2006/relationships/hyperlink" Target="http://www.itu.int/publ/R-QUE-SG07/%20%20%20%20%20%20%20%20%20%20%20%20%20%20publications.aspx?lang=en&amp;parent=R-QUE-SG07.237" TargetMode="External"/><Relationship Id="rId53" Type="http://schemas.openxmlformats.org/officeDocument/2006/relationships/hyperlink" Target="http://www.itu.int/publ/R-QUE-SG07/%20%20%20%20%20%20%20%20%20%20%20%20%20%20publications.aspx?lang=en&amp;parent=R-QUE-SG07.245" TargetMode="External"/><Relationship Id="rId5" Type="http://schemas.openxmlformats.org/officeDocument/2006/relationships/hyperlink" Target="http://www.itu.int/publ/R-QUE-SG07/publications.aspx?lang=en&amp;parent=R-QUE-SG07&amp;r_que_group=WP7A" TargetMode="External"/><Relationship Id="rId15" Type="http://schemas.openxmlformats.org/officeDocument/2006/relationships/hyperlink" Target="http://www.itu.int/publ/R-QUE-SG07/%20%20%20%20%20%20%20%20%20%20%20%20%20%20publications.aspx?lang=en&amp;parent=R-QUE-SG07.139" TargetMode="External"/><Relationship Id="rId23" Type="http://schemas.openxmlformats.org/officeDocument/2006/relationships/hyperlink" Target="http://www.itu.int/publ/R-QUE-SG07/%20%20%20%20%20%20%20%20%20%20%20%20%20%20publications.aspx?lang=en&amp;parent=R-QUE-SG07.203" TargetMode="External"/><Relationship Id="rId28" Type="http://schemas.openxmlformats.org/officeDocument/2006/relationships/hyperlink" Target="http://www.itu.int/publ/R-QUE-SG07/%20%20%20%20%20%20%20%20%20%20%20%20%20%20publications.aspx?lang=en&amp;parent=R-QUE-SG07.213" TargetMode="External"/><Relationship Id="rId36" Type="http://schemas.openxmlformats.org/officeDocument/2006/relationships/hyperlink" Target="http://www.itu.int/publ/R-QUE-SG07/%20%20%20%20%20%20%20%20%20%20%20%20%20%20publications.aspx?lang=en&amp;parent=R-QUE-SG07.226" TargetMode="External"/><Relationship Id="rId49" Type="http://schemas.openxmlformats.org/officeDocument/2006/relationships/hyperlink" Target="http://www.itu.int/publ/R-QUE-SG07/%20%20%20%20%20%20%20%20%20%20%20%20%20%20publications.aspx?lang=en&amp;parent=R-QUE-SG07.241" TargetMode="External"/><Relationship Id="rId10" Type="http://schemas.openxmlformats.org/officeDocument/2006/relationships/hyperlink" Target="http://www.itu.int/publ/R-QUE-SG07/%20%20%20%20%20%20%20%20%20%20%20%20%20%20publications.aspx?lang=en&amp;parent=R-QUE-SG07.118" TargetMode="External"/><Relationship Id="rId19" Type="http://schemas.openxmlformats.org/officeDocument/2006/relationships/hyperlink" Target="http://www.itu.int/publ/R-QUE-SG07/%20%20%20%20%20%20%20%20%20%20%20%20%20%20publications.aspx?lang=en&amp;parent=R-QUE-SG07.149" TargetMode="External"/><Relationship Id="rId31" Type="http://schemas.openxmlformats.org/officeDocument/2006/relationships/hyperlink" Target="http://www.itu.int/publ/R-QUE-SG07/%20%20%20%20%20%20%20%20%20%20%20%20%20%20publications.aspx?lang=en&amp;parent=R-QUE-SG07.219" TargetMode="External"/><Relationship Id="rId44" Type="http://schemas.openxmlformats.org/officeDocument/2006/relationships/hyperlink" Target="http://www.itu.int/publ/R-QUE-SG07/%20%20%20%20%20%20%20%20%20%20%20%20%20%20publications.aspx?lang=en&amp;parent=R-QUE-SG07.236" TargetMode="External"/><Relationship Id="rId52" Type="http://schemas.openxmlformats.org/officeDocument/2006/relationships/hyperlink" Target="http://www.itu.int/publ/R-QUE-SG07/%20%20%20%20%20%20%20%20%20%20%20%20%20%20publications.aspx?lang=en&amp;parent=R-QUE-SG07.244" TargetMode="External"/><Relationship Id="rId4" Type="http://schemas.openxmlformats.org/officeDocument/2006/relationships/hyperlink" Target="http://www.itu.int/publ/R-QUE-SG07/%20%20%20%20%20%20%20%20%20%20%20%20%20%20publications.aspx?lang=en&amp;parent=R-QUE-SG07.101" TargetMode="External"/><Relationship Id="rId9" Type="http://schemas.openxmlformats.org/officeDocument/2006/relationships/hyperlink" Target="http://www.itu.int/publ/R-QUE-SG07/%20%20%20%20%20%20%20%20%20%20%20%20%20%20publications.aspx?lang=en&amp;parent=R-QUE-SG07.111" TargetMode="External"/><Relationship Id="rId14" Type="http://schemas.openxmlformats.org/officeDocument/2006/relationships/hyperlink" Target="http://www.itu.int/publ/R-QUE-SG07/publications.aspx?lang=en&amp;parent=R-QUE-SG07&amp;r_que_group=WP7D" TargetMode="External"/><Relationship Id="rId22" Type="http://schemas.openxmlformats.org/officeDocument/2006/relationships/hyperlink" Target="http://www.itu.int/publ/R-QUE-SG07/%20%20%20%20%20%20%20%20%20%20%20%20%20%20publications.aspx?lang=en&amp;parent=R-QUE-SG07.202" TargetMode="External"/><Relationship Id="rId27" Type="http://schemas.openxmlformats.org/officeDocument/2006/relationships/hyperlink" Target="http://www.itu.int/publ/R-QUE-SG07/%20%20%20%20%20%20%20%20%20%20%20%20%20%20publications.aspx?lang=en&amp;parent=R-QUE-SG07.211" TargetMode="External"/><Relationship Id="rId30" Type="http://schemas.openxmlformats.org/officeDocument/2006/relationships/hyperlink" Target="http://www.itu.int/publ/R-QUE-SG07/%20%20%20%20%20%20%20%20%20%20%20%20%20%20publications.aspx?lang=en&amp;parent=R-QUE-SG07.218" TargetMode="External"/><Relationship Id="rId35" Type="http://schemas.openxmlformats.org/officeDocument/2006/relationships/hyperlink" Target="http://www.itu.int/publ/R-QUE-SG07/%20%20%20%20%20%20%20%20%20%20%20%20%20%20publications.aspx?lang=en&amp;parent=R-QUE-SG07.224" TargetMode="External"/><Relationship Id="rId43" Type="http://schemas.openxmlformats.org/officeDocument/2006/relationships/hyperlink" Target="http://www.itu.int/publ/R-QUE-SG07/%20%20%20%20%20%20%20%20%20%20%20%20%20%20publications.aspx?lang=en&amp;parent=R-QUE-SG07.235" TargetMode="External"/><Relationship Id="rId48" Type="http://schemas.openxmlformats.org/officeDocument/2006/relationships/hyperlink" Target="http://www.itu.int/publ/R-QUE-SG07/%20%20%20%20%20%20%20%20%20%20%20%20%20%20publications.aspx?lang=en&amp;parent=R-QUE-SG07.240" TargetMode="External"/><Relationship Id="rId8" Type="http://schemas.openxmlformats.org/officeDocument/2006/relationships/hyperlink" Target="http://www.itu.int/publ/R-QUE-SG07/%20%20%20%20%20%20%20%20%20%20%20%20%20%20publications.aspx?lang=en&amp;parent=R-QUE-SG07.110" TargetMode="External"/><Relationship Id="rId51" Type="http://schemas.openxmlformats.org/officeDocument/2006/relationships/hyperlink" Target="http://www.itu.int/publ/R-QUE-SG07/%20%20%20%20%20%20%20%20%20%20%20%20%20%20publications.aspx?lang=en&amp;parent=R-QUE-SG07.243"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itu.int/rec/R-REC-RA/recommendation.asp?lang=en&amp;parent=R-REC-RA.1031" TargetMode="External"/><Relationship Id="rId13" Type="http://schemas.openxmlformats.org/officeDocument/2006/relationships/hyperlink" Target="http://www.itu.int/rec/R-REC-RA/recommendation.asp?lang=en&amp;parent=R-REC-RA.1630" TargetMode="External"/><Relationship Id="rId3" Type="http://schemas.openxmlformats.org/officeDocument/2006/relationships/hyperlink" Target="http://www.itu.int/rec/R-REC-RA/recommendation.asp?lang=en&amp;parent=R-REC-RA.314" TargetMode="External"/><Relationship Id="rId7" Type="http://schemas.openxmlformats.org/officeDocument/2006/relationships/hyperlink" Target="http://www.itu.int/rec/R-REC-RA/recommendation.asp?lang=en&amp;parent=R-REC-RA.769" TargetMode="External"/><Relationship Id="rId12" Type="http://schemas.openxmlformats.org/officeDocument/2006/relationships/hyperlink" Target="http://www.itu.int/rec/R-REC-RA/recommendation.asp?lang=en&amp;parent=R-REC-RA.1513"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itu.int/rec/R-REC-RA/recommendation.asp?lang=en&amp;parent=R-REC-RA.611" TargetMode="External"/><Relationship Id="rId11" Type="http://schemas.openxmlformats.org/officeDocument/2006/relationships/hyperlink" Target="http://www.itu.int/rec/R-REC-RA/recommendation.asp?lang=en&amp;parent=R-REC-RA.1417" TargetMode="External"/><Relationship Id="rId5" Type="http://schemas.openxmlformats.org/officeDocument/2006/relationships/hyperlink" Target="http://www.itu.int/rec/R-REC-RA/recommendation.asp?lang=en&amp;parent=R-REC-RA.517" TargetMode="External"/><Relationship Id="rId15" Type="http://schemas.openxmlformats.org/officeDocument/2006/relationships/hyperlink" Target="http://www.itu.int/rec/R-REC-RA/recommendation.asp?lang=en&amp;parent=R-REC-RA.1750" TargetMode="External"/><Relationship Id="rId10" Type="http://schemas.openxmlformats.org/officeDocument/2006/relationships/hyperlink" Target="http://www.itu.int/rec/R-REC-RA/recommendation.asp?lang=en&amp;parent=R-REC-RA.1272" TargetMode="External"/><Relationship Id="rId4" Type="http://schemas.openxmlformats.org/officeDocument/2006/relationships/hyperlink" Target="http://www.itu.int/rec/R-REC-RA/recommendation.asp?lang=en&amp;parent=R-REC-RA.479" TargetMode="External"/><Relationship Id="rId9" Type="http://schemas.openxmlformats.org/officeDocument/2006/relationships/hyperlink" Target="http://www.itu.int/rec/R-REC-RA/recommendation.asp?lang=en&amp;parent=R-REC-RA.1237" TargetMode="External"/><Relationship Id="rId14" Type="http://schemas.openxmlformats.org/officeDocument/2006/relationships/hyperlink" Target="http://www.itu.int/rec/R-REC-RA/recommendation.asp?lang=en&amp;parent=R-REC-RA.163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Word_97_-_2003_Document1.doc"/></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14546" y="142852"/>
            <a:ext cx="4143404" cy="1446550"/>
          </a:xfrm>
        </p:spPr>
        <p:txBody>
          <a:bodyPr wrap="square">
            <a:spAutoFit/>
          </a:bodyPr>
          <a:lstStyle/>
          <a:p>
            <a:pPr algn="ctr"/>
            <a:r>
              <a:rPr lang="en-US" altLang="ko-KR" sz="4400" u="sng" dirty="0" smtClean="0">
                <a:latin typeface="Times New Roman" pitchFamily="18" charset="0"/>
                <a:cs typeface="Times New Roman" pitchFamily="18" charset="0"/>
              </a:rPr>
              <a:t>Do you know </a:t>
            </a:r>
            <a:r>
              <a:rPr lang="en-US" altLang="ko-KR" sz="4400" b="1" u="sng" dirty="0" smtClean="0">
                <a:latin typeface="Times New Roman" pitchFamily="18" charset="0"/>
                <a:cs typeface="Times New Roman" pitchFamily="18" charset="0"/>
              </a:rPr>
              <a:t>WRC</a:t>
            </a:r>
            <a:r>
              <a:rPr lang="en-US" altLang="ko-KR" sz="4400" u="sng" dirty="0" smtClean="0">
                <a:latin typeface="Times New Roman" pitchFamily="18" charset="0"/>
                <a:cs typeface="Times New Roman" pitchFamily="18" charset="0"/>
              </a:rPr>
              <a:t>?</a:t>
            </a:r>
            <a:endParaRPr lang="ko-KR" altLang="en-US" sz="4400" u="sng" dirty="0">
              <a:latin typeface="Times New Roman" pitchFamily="18" charset="0"/>
              <a:cs typeface="Times New Roman" pitchFamily="18" charset="0"/>
            </a:endParaRPr>
          </a:p>
        </p:txBody>
      </p:sp>
      <p:sp>
        <p:nvSpPr>
          <p:cNvPr id="11" name="Title 9"/>
          <p:cNvSpPr txBox="1">
            <a:spLocks/>
          </p:cNvSpPr>
          <p:nvPr/>
        </p:nvSpPr>
        <p:spPr>
          <a:xfrm>
            <a:off x="357158" y="1571612"/>
            <a:ext cx="8429652" cy="796908"/>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WRC = World </a:t>
            </a:r>
            <a:r>
              <a:rPr kumimoji="1" lang="en-US" altLang="ko-KR" sz="32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Radiocommunication</a:t>
            </a:r>
            <a:r>
              <a:rPr kumimoji="1" lang="en-US" altLang="ko-KR"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Conference</a:t>
            </a:r>
            <a:endParaRPr kumimoji="1" lang="ko-KR" alt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3" name="Title 9"/>
          <p:cNvSpPr txBox="1">
            <a:spLocks/>
          </p:cNvSpPr>
          <p:nvPr/>
        </p:nvSpPr>
        <p:spPr>
          <a:xfrm>
            <a:off x="357158" y="2571744"/>
            <a:ext cx="8429652" cy="796908"/>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320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WRC</a:t>
            </a:r>
            <a:r>
              <a:rPr kumimoji="1" lang="en-US" altLang="ko-KR"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 </a:t>
            </a:r>
            <a:r>
              <a:rPr kumimoji="1" lang="en-US" altLang="ko-KR" sz="32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War</a:t>
            </a:r>
            <a:r>
              <a:rPr kumimoji="1" lang="en-US" altLang="ko-KR"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of </a:t>
            </a:r>
            <a:r>
              <a:rPr kumimoji="1" lang="en-US" altLang="ko-KR" sz="32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Radio frequency Competition</a:t>
            </a:r>
            <a:r>
              <a:rPr kumimoji="1" lang="en-US" altLang="ko-KR"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endParaRPr kumimoji="1" lang="ko-KR" alt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4" name="Title 9"/>
          <p:cNvSpPr txBox="1">
            <a:spLocks/>
          </p:cNvSpPr>
          <p:nvPr/>
        </p:nvSpPr>
        <p:spPr>
          <a:xfrm>
            <a:off x="357158" y="3357562"/>
            <a:ext cx="8429652" cy="1428760"/>
          </a:xfrm>
          <a:prstGeom prst="rect">
            <a:avLst/>
          </a:prstGeom>
        </p:spPr>
        <p:txBody>
          <a:bodyPr>
            <a:normAutofit lnSpcReduction="10000"/>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3200" i="0" u="none" strike="noStrike" kern="0" cap="none" spc="0" normalizeH="0" baseline="0" noProof="0" dirty="0" smtClean="0">
                <a:ln>
                  <a:noFill/>
                </a:ln>
                <a:solidFill>
                  <a:schemeClr val="accent6"/>
                </a:solidFill>
                <a:effectLst/>
                <a:uLnTx/>
                <a:uFillTx/>
                <a:latin typeface="Times New Roman" pitchFamily="18" charset="0"/>
                <a:ea typeface="+mj-ea"/>
                <a:cs typeface="Times New Roman" pitchFamily="18" charset="0"/>
              </a:rPr>
              <a:t>If there are no interferences in GMRT,</a:t>
            </a:r>
          </a:p>
          <a:p>
            <a:pPr marL="0" marR="0" lvl="0" indent="0" algn="ctr" defTabSz="914400" rtl="0" eaLnBrk="1" fontAlgn="base" latinLnBrk="1" hangingPunct="1">
              <a:lnSpc>
                <a:spcPct val="100000"/>
              </a:lnSpc>
              <a:spcBef>
                <a:spcPct val="0"/>
              </a:spcBef>
              <a:spcAft>
                <a:spcPct val="0"/>
              </a:spcAft>
              <a:buClrTx/>
              <a:buSzTx/>
              <a:buFontTx/>
              <a:buNone/>
              <a:tabLst/>
              <a:defRPr/>
            </a:pPr>
            <a:r>
              <a:rPr lang="en-US" altLang="ko-KR" sz="3200" kern="0" dirty="0" smtClean="0">
                <a:solidFill>
                  <a:schemeClr val="accent6"/>
                </a:solidFill>
                <a:latin typeface="Times New Roman" pitchFamily="18" charset="0"/>
                <a:ea typeface="+mj-ea"/>
                <a:cs typeface="Times New Roman" pitchFamily="18" charset="0"/>
              </a:rPr>
              <a:t>Radio astronomers are very happy. </a:t>
            </a:r>
          </a:p>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320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However, the Present</a:t>
            </a:r>
            <a:r>
              <a:rPr kumimoji="1" lang="en-US" altLang="ko-KR" sz="320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is </a:t>
            </a:r>
            <a:r>
              <a:rPr kumimoji="1" lang="en-US" altLang="ko-KR" sz="320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r>
              <a:rPr kumimoji="1" lang="en-US" altLang="ko-KR" sz="3200" i="0" u="none" strike="noStrike" kern="0" cap="none" spc="0" normalizeH="0" baseline="0" noProof="0" dirty="0" smtClean="0">
                <a:ln>
                  <a:noFill/>
                </a:ln>
                <a:solidFill>
                  <a:schemeClr val="accent6"/>
                </a:solidFill>
                <a:effectLst/>
                <a:uLnTx/>
                <a:uFillTx/>
                <a:latin typeface="Times New Roman" pitchFamily="18" charset="0"/>
                <a:ea typeface="+mj-ea"/>
                <a:cs typeface="Times New Roman" pitchFamily="18" charset="0"/>
              </a:rPr>
              <a:t> </a:t>
            </a:r>
            <a:r>
              <a:rPr kumimoji="1" lang="en-US" altLang="ko-KR" sz="3200" b="0" i="0" u="none" strike="noStrike" kern="0" cap="none" spc="0" normalizeH="0" baseline="0" noProof="0" dirty="0" smtClean="0">
                <a:ln>
                  <a:noFill/>
                </a:ln>
                <a:solidFill>
                  <a:schemeClr val="accent6"/>
                </a:solidFill>
                <a:effectLst/>
                <a:uLnTx/>
                <a:uFillTx/>
                <a:latin typeface="Times New Roman" pitchFamily="18" charset="0"/>
                <a:ea typeface="+mj-ea"/>
                <a:cs typeface="Times New Roman" pitchFamily="18" charset="0"/>
              </a:rPr>
              <a:t> </a:t>
            </a:r>
            <a:endParaRPr kumimoji="1" lang="ko-KR" altLang="en-US" sz="3200" b="0" i="0" u="none" strike="noStrike" kern="0" cap="none" spc="0" normalizeH="0" baseline="0" noProof="0" dirty="0">
              <a:ln>
                <a:noFill/>
              </a:ln>
              <a:solidFill>
                <a:schemeClr val="accent6"/>
              </a:solidFill>
              <a:effectLst/>
              <a:uLnTx/>
              <a:uFillTx/>
              <a:latin typeface="Times New Roman" pitchFamily="18" charset="0"/>
              <a:ea typeface="+mj-ea"/>
              <a:cs typeface="Times New Roman" pitchFamily="18" charset="0"/>
            </a:endParaRPr>
          </a:p>
        </p:txBody>
      </p:sp>
      <p:sp>
        <p:nvSpPr>
          <p:cNvPr id="15" name="Title 9"/>
          <p:cNvSpPr txBox="1">
            <a:spLocks/>
          </p:cNvSpPr>
          <p:nvPr/>
        </p:nvSpPr>
        <p:spPr>
          <a:xfrm>
            <a:off x="285720" y="5072074"/>
            <a:ext cx="8429652" cy="1428760"/>
          </a:xfrm>
          <a:prstGeom prst="rect">
            <a:avLst/>
          </a:prstGeom>
          <a:ln>
            <a:solidFill>
              <a:schemeClr val="accent1"/>
            </a:solidFill>
          </a:ln>
          <a:effectLst>
            <a:outerShdw blurRad="50800" dist="38100" dir="2700000" algn="tl" rotWithShape="0">
              <a:prstClr val="black">
                <a:alpha val="40000"/>
              </a:prstClr>
            </a:outerShdw>
          </a:effectLst>
        </p:spPr>
        <p:txBody>
          <a:bodyPr>
            <a:normAutofit fontScale="92500" lnSpcReduction="10000"/>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3200" i="0" u="none" strike="noStrike" kern="0" cap="none" spc="0" normalizeH="0" baseline="0" noProof="0" dirty="0" smtClean="0">
                <a:ln>
                  <a:noFill/>
                </a:ln>
                <a:solidFill>
                  <a:schemeClr val="accent6"/>
                </a:solidFill>
                <a:effectLst/>
                <a:uLnTx/>
                <a:uFillTx/>
                <a:latin typeface="Times New Roman" pitchFamily="18" charset="0"/>
                <a:ea typeface="+mj-ea"/>
                <a:cs typeface="Times New Roman" pitchFamily="18" charset="0"/>
              </a:rPr>
              <a:t>We shall know the Importance of </a:t>
            </a:r>
            <a:br>
              <a:rPr kumimoji="1" lang="en-US" altLang="ko-KR" sz="3200" i="0" u="none" strike="noStrike" kern="0" cap="none" spc="0" normalizeH="0" baseline="0" noProof="0" dirty="0" smtClean="0">
                <a:ln>
                  <a:noFill/>
                </a:ln>
                <a:solidFill>
                  <a:schemeClr val="accent6"/>
                </a:solidFill>
                <a:effectLst/>
                <a:uLnTx/>
                <a:uFillTx/>
                <a:latin typeface="Times New Roman" pitchFamily="18" charset="0"/>
                <a:ea typeface="+mj-ea"/>
                <a:cs typeface="Times New Roman" pitchFamily="18" charset="0"/>
              </a:rPr>
            </a:br>
            <a:r>
              <a:rPr kumimoji="1" lang="en-US" altLang="ko-KR" sz="3200" i="0" u="none" strike="noStrike" kern="0" cap="none" spc="0" normalizeH="0" baseline="0" noProof="0" dirty="0" smtClean="0">
                <a:ln>
                  <a:noFill/>
                </a:ln>
                <a:solidFill>
                  <a:schemeClr val="accent6"/>
                </a:solidFill>
                <a:effectLst/>
                <a:uLnTx/>
                <a:uFillTx/>
                <a:latin typeface="Times New Roman" pitchFamily="18" charset="0"/>
                <a:ea typeface="+mj-ea"/>
                <a:cs typeface="Times New Roman" pitchFamily="18" charset="0"/>
              </a:rPr>
              <a:t>Frequency </a:t>
            </a:r>
            <a:r>
              <a:rPr kumimoji="1" lang="en-US" altLang="ko-KR" sz="3200" i="0" u="none" strike="noStrike" kern="0" cap="none" spc="0" normalizeH="0" noProof="0" dirty="0" smtClean="0">
                <a:ln>
                  <a:noFill/>
                </a:ln>
                <a:solidFill>
                  <a:schemeClr val="accent6"/>
                </a:solidFill>
                <a:effectLst/>
                <a:uLnTx/>
                <a:uFillTx/>
                <a:latin typeface="Times New Roman" pitchFamily="18" charset="0"/>
                <a:ea typeface="+mj-ea"/>
                <a:cs typeface="Times New Roman" pitchFamily="18" charset="0"/>
              </a:rPr>
              <a:t>Protection </a:t>
            </a:r>
          </a:p>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3200" i="0" u="none" strike="noStrike" kern="0" cap="none" spc="0" normalizeH="0" noProof="0" dirty="0" smtClean="0">
                <a:ln>
                  <a:noFill/>
                </a:ln>
                <a:solidFill>
                  <a:schemeClr val="accent6"/>
                </a:solidFill>
                <a:effectLst/>
                <a:uLnTx/>
                <a:uFillTx/>
                <a:latin typeface="Times New Roman" pitchFamily="18" charset="0"/>
                <a:ea typeface="+mj-ea"/>
                <a:cs typeface="Times New Roman" pitchFamily="18" charset="0"/>
              </a:rPr>
              <a:t>and Sharing of RA</a:t>
            </a:r>
            <a:r>
              <a:rPr kumimoji="1" lang="en-US" altLang="ko-KR" sz="3200" b="0" i="0" u="none" strike="noStrike" kern="0" cap="none" spc="0" normalizeH="0" baseline="0" noProof="0" dirty="0" smtClean="0">
                <a:ln>
                  <a:noFill/>
                </a:ln>
                <a:solidFill>
                  <a:schemeClr val="accent6"/>
                </a:solidFill>
                <a:effectLst/>
                <a:uLnTx/>
                <a:uFillTx/>
                <a:latin typeface="Times New Roman" pitchFamily="18" charset="0"/>
                <a:ea typeface="+mj-ea"/>
                <a:cs typeface="Times New Roman" pitchFamily="18" charset="0"/>
              </a:rPr>
              <a:t> </a:t>
            </a:r>
            <a:endParaRPr kumimoji="1" lang="ko-KR" altLang="en-US" sz="3200" b="0" i="0" u="none" strike="noStrike" kern="0" cap="none" spc="0" normalizeH="0" baseline="0" noProof="0" dirty="0">
              <a:ln>
                <a:noFill/>
              </a:ln>
              <a:solidFill>
                <a:schemeClr val="accent6"/>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1"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
                                        </p:tgtEl>
                                        <p:attrNameLst>
                                          <p:attrName>style.visibility</p:attrName>
                                        </p:attrNameLst>
                                      </p:cBhvr>
                                      <p:to>
                                        <p:strVal val="visible"/>
                                      </p:to>
                                    </p:set>
                                    <p:anim calcmode="discrete" valueType="clr">
                                      <p:cBhvr override="childStyle">
                                        <p:cTn id="19" dur="50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13"/>
                                        </p:tgtEl>
                                        <p:attrNameLst>
                                          <p:attrName>fillcolor</p:attrName>
                                        </p:attrNameLst>
                                      </p:cBhvr>
                                      <p:tavLst>
                                        <p:tav tm="0">
                                          <p:val>
                                            <p:clrVal>
                                              <a:schemeClr val="accent2"/>
                                            </p:clrVal>
                                          </p:val>
                                        </p:tav>
                                        <p:tav tm="50000">
                                          <p:val>
                                            <p:clrVal>
                                              <a:schemeClr val="hlink"/>
                                            </p:clrVal>
                                          </p:val>
                                        </p:tav>
                                      </p:tavLst>
                                    </p:anim>
                                    <p:set>
                                      <p:cBhvr>
                                        <p:cTn id="21" dur="500"/>
                                        <p:tgtEl>
                                          <p:spTgt spid="13"/>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
                                        </p:tgtEl>
                                        <p:attrNameLst>
                                          <p:attrName>style.visibility</p:attrName>
                                        </p:attrNameLst>
                                      </p:cBhvr>
                                      <p:to>
                                        <p:strVal val="visible"/>
                                      </p:to>
                                    </p:set>
                                    <p:anim calcmode="discrete" valueType="clr">
                                      <p:cBhvr override="childStyle">
                                        <p:cTn id="26" dur="50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14"/>
                                        </p:tgtEl>
                                        <p:attrNameLst>
                                          <p:attrName>fillcolor</p:attrName>
                                        </p:attrNameLst>
                                      </p:cBhvr>
                                      <p:tavLst>
                                        <p:tav tm="0">
                                          <p:val>
                                            <p:clrVal>
                                              <a:schemeClr val="accent2"/>
                                            </p:clrVal>
                                          </p:val>
                                        </p:tav>
                                        <p:tav tm="50000">
                                          <p:val>
                                            <p:clrVal>
                                              <a:schemeClr val="hlink"/>
                                            </p:clrVal>
                                          </p:val>
                                        </p:tav>
                                      </p:tavLst>
                                    </p:anim>
                                    <p:set>
                                      <p:cBhvr>
                                        <p:cTn id="28" dur="500"/>
                                        <p:tgtEl>
                                          <p:spTgt spid="1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5"/>
                                        </p:tgtEl>
                                        <p:attrNameLst>
                                          <p:attrName>style.visibility</p:attrName>
                                        </p:attrNameLst>
                                      </p:cBhvr>
                                      <p:to>
                                        <p:strVal val="visible"/>
                                      </p:to>
                                    </p:set>
                                    <p:anim calcmode="discrete" valueType="clr">
                                      <p:cBhvr override="childStyle">
                                        <p:cTn id="33" dur="50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4" dur="500"/>
                                        <p:tgtEl>
                                          <p:spTgt spid="15"/>
                                        </p:tgtEl>
                                        <p:attrNameLst>
                                          <p:attrName>fillcolor</p:attrName>
                                        </p:attrNameLst>
                                      </p:cBhvr>
                                      <p:tavLst>
                                        <p:tav tm="0">
                                          <p:val>
                                            <p:clrVal>
                                              <a:schemeClr val="accent2"/>
                                            </p:clrVal>
                                          </p:val>
                                        </p:tav>
                                        <p:tav tm="50000">
                                          <p:val>
                                            <p:clrVal>
                                              <a:schemeClr val="hlink"/>
                                            </p:clrVal>
                                          </p:val>
                                        </p:tav>
                                      </p:tavLst>
                                    </p:anim>
                                    <p:set>
                                      <p:cBhvr>
                                        <p:cTn id="35" dur="50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13" grpId="0"/>
      <p:bldP spid="14"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12700">
            <a:noFill/>
            <a:miter lim="800000"/>
            <a:headEnd/>
            <a:tailEnd/>
          </a:ln>
          <a:effectLst/>
        </p:spPr>
      </p:pic>
      <p:sp>
        <p:nvSpPr>
          <p:cNvPr id="256003" name="Rectangle 3"/>
          <p:cNvSpPr>
            <a:spLocks noChangeArrowheads="1"/>
          </p:cNvSpPr>
          <p:nvPr/>
        </p:nvSpPr>
        <p:spPr bwMode="auto">
          <a:xfrm>
            <a:off x="685800" y="6397625"/>
            <a:ext cx="1905000" cy="457200"/>
          </a:xfrm>
          <a:prstGeom prst="rect">
            <a:avLst/>
          </a:prstGeom>
          <a:noFill/>
          <a:ln w="12700">
            <a:noFill/>
            <a:miter lim="800000"/>
            <a:headEnd/>
            <a:tailEnd/>
          </a:ln>
          <a:effectLst/>
        </p:spPr>
        <p:txBody>
          <a:bodyPr wrap="none" anchor="ctr"/>
          <a:lstStyle/>
          <a:p>
            <a:endParaRPr lang="ko-KR" altLang="en-US"/>
          </a:p>
        </p:txBody>
      </p:sp>
      <p:sp>
        <p:nvSpPr>
          <p:cNvPr id="256004" name="Rectangle 4"/>
          <p:cNvSpPr>
            <a:spLocks noChangeArrowheads="1"/>
          </p:cNvSpPr>
          <p:nvPr/>
        </p:nvSpPr>
        <p:spPr bwMode="auto">
          <a:xfrm>
            <a:off x="3124200" y="6397625"/>
            <a:ext cx="2895600" cy="457200"/>
          </a:xfrm>
          <a:prstGeom prst="rect">
            <a:avLst/>
          </a:prstGeom>
          <a:noFill/>
          <a:ln w="12700">
            <a:noFill/>
            <a:miter lim="800000"/>
            <a:headEnd/>
            <a:tailEnd/>
          </a:ln>
          <a:effectLst/>
        </p:spPr>
        <p:txBody>
          <a:bodyPr wrap="none" anchor="ctr"/>
          <a:lstStyle/>
          <a:p>
            <a:endParaRPr lang="ko-KR" altLang="en-US"/>
          </a:p>
        </p:txBody>
      </p:sp>
      <p:sp>
        <p:nvSpPr>
          <p:cNvPr id="256005" name="Rectangle 5"/>
          <p:cNvSpPr>
            <a:spLocks noChangeArrowheads="1"/>
          </p:cNvSpPr>
          <p:nvPr/>
        </p:nvSpPr>
        <p:spPr bwMode="auto">
          <a:xfrm>
            <a:off x="1752600" y="457200"/>
            <a:ext cx="7162800" cy="2057400"/>
          </a:xfrm>
          <a:prstGeom prst="rect">
            <a:avLst/>
          </a:prstGeom>
          <a:noFill/>
          <a:ln w="12700">
            <a:noFill/>
            <a:miter lim="800000"/>
            <a:headEnd/>
            <a:tailEnd/>
          </a:ln>
          <a:effectLst/>
        </p:spPr>
        <p:txBody>
          <a:bodyPr lIns="90488" tIns="44450" rIns="90488" bIns="44450" anchor="ctr"/>
          <a:lstStyle/>
          <a:p>
            <a:pPr algn="ctr"/>
            <a:r>
              <a:rPr lang="en-US" altLang="ko-KR" sz="2800">
                <a:solidFill>
                  <a:srgbClr val="FF3300"/>
                </a:solidFill>
              </a:rPr>
              <a:t>Soon no radio quiet zone on Earth </a:t>
            </a:r>
            <a:br>
              <a:rPr lang="en-US" altLang="ko-KR" sz="2800">
                <a:solidFill>
                  <a:srgbClr val="FF3300"/>
                </a:solidFill>
              </a:rPr>
            </a:br>
            <a:r>
              <a:rPr lang="en-US" altLang="ko-KR" sz="2800">
                <a:solidFill>
                  <a:srgbClr val="FF3300"/>
                </a:solidFill>
              </a:rPr>
              <a:t>will be free from strong, </a:t>
            </a:r>
            <a:br>
              <a:rPr lang="en-US" altLang="ko-KR" sz="2800">
                <a:solidFill>
                  <a:srgbClr val="FF3300"/>
                </a:solidFill>
              </a:rPr>
            </a:br>
            <a:r>
              <a:rPr lang="en-US" altLang="ko-KR" sz="2800">
                <a:solidFill>
                  <a:srgbClr val="FF3300"/>
                </a:solidFill>
              </a:rPr>
              <a:t>man-made signals </a:t>
            </a:r>
            <a:br>
              <a:rPr lang="en-US" altLang="ko-KR" sz="2800">
                <a:solidFill>
                  <a:srgbClr val="FF3300"/>
                </a:solidFill>
              </a:rPr>
            </a:br>
            <a:r>
              <a:rPr lang="en-US" altLang="ko-KR" sz="2800">
                <a:solidFill>
                  <a:srgbClr val="FF3300"/>
                </a:solidFill>
              </a:rPr>
              <a:t>from the sky!!!</a:t>
            </a:r>
            <a:endParaRPr lang="en-US" altLang="ko-KR" sz="2400">
              <a:solidFill>
                <a:srgbClr val="FF3300"/>
              </a:solidFill>
            </a:endParaRPr>
          </a:p>
        </p:txBody>
      </p:sp>
      <p:pic>
        <p:nvPicPr>
          <p:cNvPr id="256006" name="Picture 6"/>
          <p:cNvPicPr>
            <a:picLocks noChangeArrowheads="1"/>
          </p:cNvPicPr>
          <p:nvPr/>
        </p:nvPicPr>
        <p:blipFill>
          <a:blip r:embed="rId5"/>
          <a:srcRect/>
          <a:stretch>
            <a:fillRect/>
          </a:stretch>
        </p:blipFill>
        <p:spPr bwMode="auto">
          <a:xfrm>
            <a:off x="228600" y="762000"/>
            <a:ext cx="604838" cy="663575"/>
          </a:xfrm>
          <a:prstGeom prst="rect">
            <a:avLst/>
          </a:prstGeom>
          <a:noFill/>
          <a:ln w="9525">
            <a:noFill/>
            <a:miter lim="800000"/>
            <a:headEnd/>
            <a:tailEnd/>
          </a:ln>
          <a:effectLst/>
        </p:spPr>
      </p:pic>
      <p:grpSp>
        <p:nvGrpSpPr>
          <p:cNvPr id="2" name="Group 7"/>
          <p:cNvGrpSpPr>
            <a:grpSpLocks/>
          </p:cNvGrpSpPr>
          <p:nvPr/>
        </p:nvGrpSpPr>
        <p:grpSpPr bwMode="auto">
          <a:xfrm>
            <a:off x="2743200" y="2590800"/>
            <a:ext cx="5105400" cy="3810000"/>
            <a:chOff x="1632" y="1776"/>
            <a:chExt cx="3216" cy="2400"/>
          </a:xfrm>
        </p:grpSpPr>
        <p:graphicFrame>
          <p:nvGraphicFramePr>
            <p:cNvPr id="256008" name="Object 8">
              <a:hlinkClick r:id="" action="ppaction://ole?verb=0"/>
            </p:cNvPr>
            <p:cNvGraphicFramePr>
              <a:graphicFrameLocks/>
            </p:cNvGraphicFramePr>
            <p:nvPr/>
          </p:nvGraphicFramePr>
          <p:xfrm>
            <a:off x="2016" y="1776"/>
            <a:ext cx="2394" cy="2367"/>
          </p:xfrm>
          <a:graphic>
            <a:graphicData uri="http://schemas.openxmlformats.org/presentationml/2006/ole">
              <p:oleObj spid="_x0000_s744450" name="Microsoft ClipArt Gallery" r:id="rId6" imgW="8321400" imgH="8229600" progId="">
                <p:embed/>
              </p:oleObj>
            </a:graphicData>
          </a:graphic>
        </p:graphicFrame>
        <p:grpSp>
          <p:nvGrpSpPr>
            <p:cNvPr id="3" name="Group 9"/>
            <p:cNvGrpSpPr>
              <a:grpSpLocks/>
            </p:cNvGrpSpPr>
            <p:nvPr/>
          </p:nvGrpSpPr>
          <p:grpSpPr bwMode="auto">
            <a:xfrm>
              <a:off x="1632" y="1824"/>
              <a:ext cx="3216" cy="2352"/>
              <a:chOff x="1344" y="1968"/>
              <a:chExt cx="3216" cy="2352"/>
            </a:xfrm>
          </p:grpSpPr>
          <p:sp>
            <p:nvSpPr>
              <p:cNvPr id="256010" name="Line 10"/>
              <p:cNvSpPr>
                <a:spLocks noChangeShapeType="1"/>
              </p:cNvSpPr>
              <p:nvPr/>
            </p:nvSpPr>
            <p:spPr bwMode="auto">
              <a:xfrm>
                <a:off x="1920" y="1968"/>
                <a:ext cx="2640" cy="2352"/>
              </a:xfrm>
              <a:prstGeom prst="line">
                <a:avLst/>
              </a:prstGeom>
              <a:noFill/>
              <a:ln w="76200">
                <a:solidFill>
                  <a:srgbClr val="FF3300"/>
                </a:solidFill>
                <a:round/>
                <a:headEnd/>
                <a:tailEnd/>
              </a:ln>
              <a:effectLst/>
            </p:spPr>
            <p:txBody>
              <a:bodyPr wrap="none" anchor="ctr"/>
              <a:lstStyle/>
              <a:p>
                <a:endParaRPr lang="ko-KR" altLang="en-US"/>
              </a:p>
            </p:txBody>
          </p:sp>
          <p:sp>
            <p:nvSpPr>
              <p:cNvPr id="256011" name="Line 11"/>
              <p:cNvSpPr>
                <a:spLocks noChangeShapeType="1"/>
              </p:cNvSpPr>
              <p:nvPr/>
            </p:nvSpPr>
            <p:spPr bwMode="auto">
              <a:xfrm flipH="1">
                <a:off x="1344" y="1968"/>
                <a:ext cx="2640" cy="2352"/>
              </a:xfrm>
              <a:prstGeom prst="line">
                <a:avLst/>
              </a:prstGeom>
              <a:noFill/>
              <a:ln w="76200">
                <a:solidFill>
                  <a:srgbClr val="FF3300"/>
                </a:solidFill>
                <a:round/>
                <a:headEnd/>
                <a:tailEnd/>
              </a:ln>
              <a:effectLst/>
            </p:spPr>
            <p:txBody>
              <a:bodyPr wrap="none" anchor="ctr"/>
              <a:lstStyle/>
              <a:p>
                <a:endParaRPr lang="ko-KR" altLang="en-US"/>
              </a:p>
            </p:txBody>
          </p:sp>
        </p:gr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857224" y="357166"/>
            <a:ext cx="7753350" cy="1143000"/>
          </a:xfrm>
        </p:spPr>
        <p:txBody>
          <a:bodyPr/>
          <a:lstStyle/>
          <a:p>
            <a:pPr algn="ctr"/>
            <a:r>
              <a:rPr lang="en-US" altLang="ko-KR" dirty="0">
                <a:ea typeface="굴림" pitchFamily="50" charset="-127"/>
              </a:rPr>
              <a:t>Radio Astronomers’ </a:t>
            </a:r>
            <a:br>
              <a:rPr lang="en-US" altLang="ko-KR" dirty="0">
                <a:ea typeface="굴림" pitchFamily="50" charset="-127"/>
              </a:rPr>
            </a:br>
            <a:r>
              <a:rPr lang="en-US" altLang="ko-KR" dirty="0">
                <a:ea typeface="굴림" pitchFamily="50" charset="-127"/>
              </a:rPr>
              <a:t>Interaction with the ITU-R </a:t>
            </a:r>
          </a:p>
        </p:txBody>
      </p:sp>
      <p:grpSp>
        <p:nvGrpSpPr>
          <p:cNvPr id="46" name="Group 45"/>
          <p:cNvGrpSpPr/>
          <p:nvPr/>
        </p:nvGrpSpPr>
        <p:grpSpPr>
          <a:xfrm>
            <a:off x="0" y="1676400"/>
            <a:ext cx="8839200" cy="4902200"/>
            <a:chOff x="0" y="1676400"/>
            <a:chExt cx="8839200" cy="4902200"/>
          </a:xfrm>
        </p:grpSpPr>
        <p:sp>
          <p:nvSpPr>
            <p:cNvPr id="4" name="Text Box 8"/>
            <p:cNvSpPr txBox="1">
              <a:spLocks noChangeArrowheads="1"/>
            </p:cNvSpPr>
            <p:nvPr/>
          </p:nvSpPr>
          <p:spPr bwMode="auto">
            <a:xfrm>
              <a:off x="7239000" y="1981200"/>
              <a:ext cx="1600200" cy="396875"/>
            </a:xfrm>
            <a:prstGeom prst="rect">
              <a:avLst/>
            </a:prstGeom>
            <a:noFill/>
            <a:ln w="12700">
              <a:noFill/>
              <a:miter lim="800000"/>
              <a:headEnd type="none" w="sm" len="sm"/>
              <a:tailEnd type="none" w="sm" len="sm"/>
            </a:ln>
            <a:effectLst/>
          </p:spPr>
          <p:txBody>
            <a:bodyPr>
              <a:spAutoFit/>
            </a:bodyPr>
            <a:lstStyle/>
            <a:p>
              <a:pPr>
                <a:buFontTx/>
                <a:buNone/>
              </a:pPr>
              <a:endParaRPr lang="ko-KR" altLang="ko-KR" sz="2000">
                <a:effectLst>
                  <a:outerShdw blurRad="38100" dist="38100" dir="2700000" algn="tl">
                    <a:srgbClr val="FFFFFF"/>
                  </a:outerShdw>
                </a:effectLst>
              </a:endParaRPr>
            </a:p>
          </p:txBody>
        </p:sp>
        <p:sp>
          <p:nvSpPr>
            <p:cNvPr id="5" name="Comment 10"/>
            <p:cNvSpPr>
              <a:spLocks noChangeArrowheads="1"/>
            </p:cNvSpPr>
            <p:nvPr/>
          </p:nvSpPr>
          <p:spPr bwMode="auto">
            <a:xfrm>
              <a:off x="7315200" y="1828800"/>
              <a:ext cx="1447800" cy="466725"/>
            </a:xfrm>
            <a:prstGeom prst="rect">
              <a:avLst/>
            </a:prstGeom>
            <a:solidFill>
              <a:srgbClr val="F30129"/>
            </a:solidFill>
            <a:ln w="9525">
              <a:solidFill>
                <a:srgbClr val="000000"/>
              </a:solidFill>
              <a:miter lim="800000"/>
              <a:headEnd/>
              <a:tailEnd/>
            </a:ln>
            <a:effectLst>
              <a:outerShdw dist="107763" dir="2700000" algn="ctr" rotWithShape="0">
                <a:srgbClr val="808080"/>
              </a:outerShdw>
            </a:effectLst>
          </p:spPr>
          <p:txBody>
            <a:bodyPr>
              <a:spAutoFit/>
            </a:bodyPr>
            <a:lstStyle/>
            <a:p>
              <a:pPr algn="ctr">
                <a:buFontTx/>
                <a:buNone/>
              </a:pPr>
              <a:r>
                <a:rPr lang="en-US" altLang="ko-KR" sz="1200">
                  <a:solidFill>
                    <a:srgbClr val="000000"/>
                  </a:solidFill>
                  <a:ea typeface="굴림" pitchFamily="50" charset="-127"/>
                </a:rPr>
                <a:t>Radio Regulations (RR)</a:t>
              </a:r>
            </a:p>
          </p:txBody>
        </p:sp>
        <p:sp>
          <p:nvSpPr>
            <p:cNvPr id="6" name="Comment 12"/>
            <p:cNvSpPr>
              <a:spLocks noChangeArrowheads="1"/>
            </p:cNvSpPr>
            <p:nvPr/>
          </p:nvSpPr>
          <p:spPr bwMode="auto">
            <a:xfrm>
              <a:off x="7315200" y="2870200"/>
              <a:ext cx="1447800" cy="5588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a:buFontTx/>
                <a:buNone/>
              </a:pPr>
              <a:r>
                <a:rPr lang="en-US" altLang="ko-KR" sz="1200">
                  <a:solidFill>
                    <a:srgbClr val="000000"/>
                  </a:solidFill>
                  <a:ea typeface="굴림" pitchFamily="50" charset="-127"/>
                </a:rPr>
                <a:t>Rules of </a:t>
              </a:r>
            </a:p>
            <a:p>
              <a:pPr algn="ctr">
                <a:buFontTx/>
                <a:buNone/>
              </a:pPr>
              <a:r>
                <a:rPr lang="en-US" altLang="ko-KR" sz="1200">
                  <a:solidFill>
                    <a:srgbClr val="000000"/>
                  </a:solidFill>
                  <a:ea typeface="굴림" pitchFamily="50" charset="-127"/>
                </a:rPr>
                <a:t>Procedure (ROP)</a:t>
              </a:r>
            </a:p>
          </p:txBody>
        </p:sp>
        <p:sp>
          <p:nvSpPr>
            <p:cNvPr id="7" name="Comment 16"/>
            <p:cNvSpPr>
              <a:spLocks noChangeArrowheads="1"/>
            </p:cNvSpPr>
            <p:nvPr/>
          </p:nvSpPr>
          <p:spPr bwMode="auto">
            <a:xfrm>
              <a:off x="0" y="3048000"/>
              <a:ext cx="1839913" cy="480131"/>
            </a:xfrm>
            <a:prstGeom prst="rect">
              <a:avLst/>
            </a:prstGeom>
            <a:solidFill>
              <a:srgbClr val="FF9933"/>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lgn="ctr">
                <a:lnSpc>
                  <a:spcPct val="90000"/>
                </a:lnSpc>
                <a:buFontTx/>
                <a:buNone/>
              </a:pPr>
              <a:r>
                <a:rPr lang="en-US" altLang="ko-KR" sz="1200" dirty="0">
                  <a:solidFill>
                    <a:srgbClr val="000000"/>
                  </a:solidFill>
                  <a:ea typeface="굴림" pitchFamily="50" charset="-127"/>
                </a:rPr>
                <a:t>ITU-R</a:t>
              </a:r>
            </a:p>
            <a:p>
              <a:pPr algn="ctr">
                <a:lnSpc>
                  <a:spcPct val="90000"/>
                </a:lnSpc>
                <a:buFontTx/>
                <a:buNone/>
              </a:pPr>
              <a:r>
                <a:rPr lang="en-US" altLang="ko-KR" sz="1200" dirty="0">
                  <a:solidFill>
                    <a:srgbClr val="000000"/>
                  </a:solidFill>
                  <a:ea typeface="굴림" pitchFamily="50" charset="-127"/>
                </a:rPr>
                <a:t>Recommendations</a:t>
              </a:r>
              <a:r>
                <a:rPr lang="en-US" altLang="ko-KR" sz="1600" dirty="0">
                  <a:solidFill>
                    <a:srgbClr val="000000"/>
                  </a:solidFill>
                  <a:ea typeface="굴림" pitchFamily="50" charset="-127"/>
                </a:rPr>
                <a:t> </a:t>
              </a:r>
            </a:p>
          </p:txBody>
        </p:sp>
        <p:sp>
          <p:nvSpPr>
            <p:cNvPr id="8" name="Comment 24"/>
            <p:cNvSpPr>
              <a:spLocks noChangeArrowheads="1"/>
            </p:cNvSpPr>
            <p:nvPr/>
          </p:nvSpPr>
          <p:spPr bwMode="auto">
            <a:xfrm>
              <a:off x="3124200" y="6019800"/>
              <a:ext cx="1828800" cy="558800"/>
            </a:xfrm>
            <a:prstGeom prst="rect">
              <a:avLst/>
            </a:prstGeom>
            <a:solidFill>
              <a:schemeClr val="hlink"/>
            </a:solidFill>
            <a:ln w="9525">
              <a:solidFill>
                <a:srgbClr val="000000"/>
              </a:solidFill>
              <a:miter lim="800000"/>
              <a:headEnd/>
              <a:tailEnd/>
            </a:ln>
            <a:effectLst>
              <a:outerShdw dist="107763" dir="2700000" algn="ctr" rotWithShape="0">
                <a:srgbClr val="808080"/>
              </a:outerShdw>
            </a:effectLst>
          </p:spPr>
          <p:txBody>
            <a:bodyPr>
              <a:spAutoFit/>
            </a:bodyPr>
            <a:lstStyle/>
            <a:p>
              <a:pPr algn="ctr">
                <a:buFontTx/>
                <a:buNone/>
              </a:pPr>
              <a:r>
                <a:rPr lang="en-US" altLang="ko-KR" sz="1200">
                  <a:solidFill>
                    <a:srgbClr val="000000"/>
                  </a:solidFill>
                  <a:ea typeface="굴림" pitchFamily="50" charset="-127"/>
                </a:rPr>
                <a:t>Registration of</a:t>
              </a:r>
            </a:p>
            <a:p>
              <a:pPr algn="ctr">
                <a:buFontTx/>
                <a:buNone/>
              </a:pPr>
              <a:r>
                <a:rPr lang="en-US" altLang="ko-KR" sz="1200">
                  <a:solidFill>
                    <a:srgbClr val="000000"/>
                  </a:solidFill>
                  <a:ea typeface="굴림" pitchFamily="50" charset="-127"/>
                </a:rPr>
                <a:t>Radio Observatories</a:t>
              </a:r>
            </a:p>
          </p:txBody>
        </p:sp>
        <p:sp>
          <p:nvSpPr>
            <p:cNvPr id="9" name="Line 26"/>
            <p:cNvSpPr>
              <a:spLocks noChangeShapeType="1"/>
            </p:cNvSpPr>
            <p:nvPr/>
          </p:nvSpPr>
          <p:spPr bwMode="auto">
            <a:xfrm flipV="1">
              <a:off x="3962400" y="5562600"/>
              <a:ext cx="0" cy="457200"/>
            </a:xfrm>
            <a:prstGeom prst="line">
              <a:avLst/>
            </a:prstGeom>
            <a:noFill/>
            <a:ln w="12700">
              <a:solidFill>
                <a:schemeClr val="tx1"/>
              </a:solidFill>
              <a:round/>
              <a:headEnd type="none" w="sm" len="sm"/>
              <a:tailEnd type="triangle" w="sm" len="sm"/>
            </a:ln>
            <a:effectLst/>
          </p:spPr>
          <p:txBody>
            <a:bodyPr/>
            <a:lstStyle/>
            <a:p>
              <a:endParaRPr lang="ko-KR" altLang="en-US"/>
            </a:p>
          </p:txBody>
        </p:sp>
        <p:sp>
          <p:nvSpPr>
            <p:cNvPr id="10" name="Comment 28"/>
            <p:cNvSpPr>
              <a:spLocks noChangeArrowheads="1"/>
            </p:cNvSpPr>
            <p:nvPr/>
          </p:nvSpPr>
          <p:spPr bwMode="auto">
            <a:xfrm>
              <a:off x="7543800" y="3733800"/>
              <a:ext cx="1003300" cy="528638"/>
            </a:xfrm>
            <a:prstGeom prst="rect">
              <a:avLst/>
            </a:prstGeom>
            <a:solidFill>
              <a:schemeClr val="folHlink"/>
            </a:solidFill>
            <a:ln w="9525">
              <a:solidFill>
                <a:srgbClr val="000000"/>
              </a:solidFill>
              <a:miter lim="800000"/>
              <a:headEnd/>
              <a:tailEnd/>
            </a:ln>
            <a:effectLst>
              <a:outerShdw dist="107763" dir="2700000" algn="ctr" rotWithShape="0">
                <a:srgbClr val="808080"/>
              </a:outerShdw>
            </a:effectLst>
          </p:spPr>
          <p:txBody>
            <a:bodyPr>
              <a:spAutoFit/>
            </a:bodyPr>
            <a:lstStyle/>
            <a:p>
              <a:pPr algn="ctr">
                <a:buFontTx/>
                <a:buNone/>
              </a:pPr>
              <a:r>
                <a:rPr lang="en-US" altLang="ko-KR" sz="1200">
                  <a:solidFill>
                    <a:srgbClr val="000000"/>
                  </a:solidFill>
                  <a:ea typeface="굴림" pitchFamily="50" charset="-127"/>
                </a:rPr>
                <a:t>CPM Report</a:t>
              </a:r>
              <a:r>
                <a:rPr lang="en-US" altLang="ko-KR" sz="1600">
                  <a:solidFill>
                    <a:srgbClr val="000000"/>
                  </a:solidFill>
                  <a:ea typeface="굴림" pitchFamily="50" charset="-127"/>
                </a:rPr>
                <a:t>  </a:t>
              </a:r>
            </a:p>
          </p:txBody>
        </p:sp>
        <p:sp>
          <p:nvSpPr>
            <p:cNvPr id="11" name="Line 27"/>
            <p:cNvSpPr>
              <a:spLocks noChangeShapeType="1"/>
            </p:cNvSpPr>
            <p:nvPr/>
          </p:nvSpPr>
          <p:spPr bwMode="auto">
            <a:xfrm>
              <a:off x="4800600" y="4038600"/>
              <a:ext cx="2743200" cy="0"/>
            </a:xfrm>
            <a:prstGeom prst="line">
              <a:avLst/>
            </a:prstGeom>
            <a:noFill/>
            <a:ln w="12700">
              <a:solidFill>
                <a:schemeClr val="tx1"/>
              </a:solidFill>
              <a:round/>
              <a:headEnd type="none" w="sm" len="sm"/>
              <a:tailEnd type="triangle" w="sm" len="sm"/>
            </a:ln>
            <a:effectLst/>
          </p:spPr>
          <p:txBody>
            <a:bodyPr/>
            <a:lstStyle/>
            <a:p>
              <a:endParaRPr lang="ko-KR" altLang="en-US"/>
            </a:p>
          </p:txBody>
        </p:sp>
        <p:sp>
          <p:nvSpPr>
            <p:cNvPr id="12" name="Line 21"/>
            <p:cNvSpPr>
              <a:spLocks noChangeShapeType="1"/>
            </p:cNvSpPr>
            <p:nvPr/>
          </p:nvSpPr>
          <p:spPr bwMode="auto">
            <a:xfrm flipH="1" flipV="1">
              <a:off x="1828800" y="3505200"/>
              <a:ext cx="304800" cy="228600"/>
            </a:xfrm>
            <a:prstGeom prst="line">
              <a:avLst/>
            </a:prstGeom>
            <a:noFill/>
            <a:ln w="12700">
              <a:solidFill>
                <a:schemeClr val="tx1"/>
              </a:solidFill>
              <a:round/>
              <a:headEnd type="none" w="sm" len="sm"/>
              <a:tailEnd type="triangle" w="sm" len="sm"/>
            </a:ln>
            <a:effectLst/>
          </p:spPr>
          <p:txBody>
            <a:bodyPr/>
            <a:lstStyle/>
            <a:p>
              <a:endParaRPr lang="ko-KR" altLang="en-US"/>
            </a:p>
          </p:txBody>
        </p:sp>
        <p:sp>
          <p:nvSpPr>
            <p:cNvPr id="13" name="Line 23"/>
            <p:cNvSpPr>
              <a:spLocks noChangeShapeType="1"/>
            </p:cNvSpPr>
            <p:nvPr/>
          </p:nvSpPr>
          <p:spPr bwMode="auto">
            <a:xfrm flipH="1">
              <a:off x="1828800" y="3124200"/>
              <a:ext cx="304800" cy="228600"/>
            </a:xfrm>
            <a:prstGeom prst="line">
              <a:avLst/>
            </a:prstGeom>
            <a:noFill/>
            <a:ln w="12700">
              <a:solidFill>
                <a:schemeClr val="tx1"/>
              </a:solidFill>
              <a:round/>
              <a:headEnd type="none" w="sm" len="sm"/>
              <a:tailEnd type="triangle" w="sm" len="sm"/>
            </a:ln>
            <a:effectLst/>
          </p:spPr>
          <p:txBody>
            <a:bodyPr/>
            <a:lstStyle/>
            <a:p>
              <a:endParaRPr lang="ko-KR" altLang="en-US"/>
            </a:p>
          </p:txBody>
        </p:sp>
        <p:grpSp>
          <p:nvGrpSpPr>
            <p:cNvPr id="14" name="Group 58"/>
            <p:cNvGrpSpPr>
              <a:grpSpLocks/>
            </p:cNvGrpSpPr>
            <p:nvPr/>
          </p:nvGrpSpPr>
          <p:grpSpPr bwMode="auto">
            <a:xfrm>
              <a:off x="2057400" y="1676400"/>
              <a:ext cx="5257800" cy="4191000"/>
              <a:chOff x="1296" y="1056"/>
              <a:chExt cx="3312" cy="2640"/>
            </a:xfrm>
          </p:grpSpPr>
          <p:sp>
            <p:nvSpPr>
              <p:cNvPr id="15" name="Rectangle 29"/>
              <p:cNvSpPr>
                <a:spLocks noChangeArrowheads="1"/>
              </p:cNvSpPr>
              <p:nvPr/>
            </p:nvSpPr>
            <p:spPr bwMode="auto">
              <a:xfrm>
                <a:off x="1296" y="1056"/>
                <a:ext cx="3216" cy="2640"/>
              </a:xfrm>
              <a:prstGeom prst="rect">
                <a:avLst/>
              </a:prstGeom>
              <a:solidFill>
                <a:srgbClr val="3399FF"/>
              </a:solidFill>
              <a:ln w="12700">
                <a:solidFill>
                  <a:srgbClr val="000000"/>
                </a:solidFill>
                <a:miter lim="800000"/>
                <a:headEnd/>
                <a:tailEnd/>
              </a:ln>
              <a:effectLst/>
            </p:spPr>
            <p:txBody>
              <a:bodyPr wrap="none" lIns="92075" tIns="46038" rIns="92075" bIns="46038" anchor="ctr"/>
              <a:lstStyle/>
              <a:p>
                <a:endParaRPr lang="ko-KR" altLang="en-US"/>
              </a:p>
            </p:txBody>
          </p:sp>
          <p:sp>
            <p:nvSpPr>
              <p:cNvPr id="16" name="Line 11"/>
              <p:cNvSpPr>
                <a:spLocks noChangeShapeType="1"/>
              </p:cNvSpPr>
              <p:nvPr/>
            </p:nvSpPr>
            <p:spPr bwMode="auto">
              <a:xfrm>
                <a:off x="3648" y="1296"/>
                <a:ext cx="960" cy="0"/>
              </a:xfrm>
              <a:prstGeom prst="line">
                <a:avLst/>
              </a:prstGeom>
              <a:noFill/>
              <a:ln w="12700">
                <a:solidFill>
                  <a:schemeClr val="tx1"/>
                </a:solidFill>
                <a:round/>
                <a:headEnd type="none" w="sm" len="sm"/>
                <a:tailEnd type="triangle" w="sm" len="sm"/>
              </a:ln>
              <a:effectLst/>
            </p:spPr>
            <p:txBody>
              <a:bodyPr/>
              <a:lstStyle/>
              <a:p>
                <a:endParaRPr lang="ko-KR" altLang="en-US"/>
              </a:p>
            </p:txBody>
          </p:sp>
          <p:sp>
            <p:nvSpPr>
              <p:cNvPr id="17" name="Text Box 30"/>
              <p:cNvSpPr txBox="1">
                <a:spLocks noChangeArrowheads="1"/>
              </p:cNvSpPr>
              <p:nvPr/>
            </p:nvSpPr>
            <p:spPr bwMode="auto">
              <a:xfrm>
                <a:off x="2832" y="1152"/>
                <a:ext cx="816" cy="288"/>
              </a:xfrm>
              <a:prstGeom prst="rect">
                <a:avLst/>
              </a:prstGeom>
              <a:solidFill>
                <a:schemeClr val="bg1"/>
              </a:solidFill>
              <a:ln w="12700">
                <a:noFill/>
                <a:miter lim="800000"/>
                <a:headEnd/>
                <a:tailEnd/>
              </a:ln>
              <a:effectLst/>
            </p:spPr>
            <p:txBody>
              <a:bodyPr wrap="none" lIns="0" tIns="0" rIns="0" bIns="0"/>
              <a:lstStyle/>
              <a:p>
                <a:pPr algn="ctr">
                  <a:buFontTx/>
                  <a:buNone/>
                </a:pPr>
                <a:r>
                  <a:rPr lang="en-US" altLang="ko-KR" sz="900" dirty="0">
                    <a:ea typeface="굴림" pitchFamily="50" charset="-127"/>
                  </a:rPr>
                  <a:t>World</a:t>
                </a:r>
                <a:br>
                  <a:rPr lang="en-US" altLang="ko-KR" sz="900" dirty="0">
                    <a:ea typeface="굴림" pitchFamily="50" charset="-127"/>
                  </a:rPr>
                </a:br>
                <a:r>
                  <a:rPr lang="en-US" altLang="ko-KR" sz="900" dirty="0">
                    <a:ea typeface="굴림" pitchFamily="50" charset="-127"/>
                  </a:rPr>
                  <a:t> </a:t>
                </a:r>
                <a:r>
                  <a:rPr lang="en-US" altLang="ko-KR" sz="900" dirty="0" err="1">
                    <a:ea typeface="굴림" pitchFamily="50" charset="-127"/>
                  </a:rPr>
                  <a:t>Radiocommunication</a:t>
                </a:r>
                <a:r>
                  <a:rPr lang="en-US" altLang="ko-KR" sz="900" dirty="0">
                    <a:ea typeface="굴림" pitchFamily="50" charset="-127"/>
                  </a:rPr>
                  <a:t/>
                </a:r>
                <a:br>
                  <a:rPr lang="en-US" altLang="ko-KR" sz="900" dirty="0">
                    <a:ea typeface="굴림" pitchFamily="50" charset="-127"/>
                  </a:rPr>
                </a:br>
                <a:r>
                  <a:rPr lang="en-US" altLang="ko-KR" sz="900" dirty="0">
                    <a:ea typeface="굴림" pitchFamily="50" charset="-127"/>
                  </a:rPr>
                  <a:t>Conference</a:t>
                </a:r>
              </a:p>
            </p:txBody>
          </p:sp>
          <p:sp>
            <p:nvSpPr>
              <p:cNvPr id="18" name="Text Box 33"/>
              <p:cNvSpPr txBox="1">
                <a:spLocks noChangeArrowheads="1"/>
              </p:cNvSpPr>
              <p:nvPr/>
            </p:nvSpPr>
            <p:spPr bwMode="auto">
              <a:xfrm>
                <a:off x="3600" y="1824"/>
                <a:ext cx="816" cy="288"/>
              </a:xfrm>
              <a:prstGeom prst="rect">
                <a:avLst/>
              </a:prstGeom>
              <a:solidFill>
                <a:schemeClr val="bg1"/>
              </a:solidFill>
              <a:ln w="12700">
                <a:noFill/>
                <a:miter lim="800000"/>
                <a:headEnd/>
                <a:tailEnd/>
              </a:ln>
              <a:effectLst/>
            </p:spPr>
            <p:txBody>
              <a:bodyPr wrap="none" lIns="0" tIns="0" rIns="0" bIns="0"/>
              <a:lstStyle/>
              <a:p>
                <a:pPr algn="ctr">
                  <a:buFontTx/>
                  <a:buNone/>
                </a:pPr>
                <a:r>
                  <a:rPr lang="en-US" altLang="ko-KR" sz="900">
                    <a:ea typeface="굴림" pitchFamily="50" charset="-127"/>
                  </a:rPr>
                  <a:t>Radio</a:t>
                </a:r>
                <a:br>
                  <a:rPr lang="en-US" altLang="ko-KR" sz="900">
                    <a:ea typeface="굴림" pitchFamily="50" charset="-127"/>
                  </a:rPr>
                </a:br>
                <a:r>
                  <a:rPr lang="en-US" altLang="ko-KR" sz="900">
                    <a:ea typeface="굴림" pitchFamily="50" charset="-127"/>
                  </a:rPr>
                  <a:t>Regulations</a:t>
                </a:r>
                <a:br>
                  <a:rPr lang="en-US" altLang="ko-KR" sz="900">
                    <a:ea typeface="굴림" pitchFamily="50" charset="-127"/>
                  </a:rPr>
                </a:br>
                <a:r>
                  <a:rPr lang="en-US" altLang="ko-KR" sz="900">
                    <a:ea typeface="굴림" pitchFamily="50" charset="-127"/>
                  </a:rPr>
                  <a:t>Board</a:t>
                </a:r>
              </a:p>
            </p:txBody>
          </p:sp>
          <p:sp>
            <p:nvSpPr>
              <p:cNvPr id="19" name="Text Box 37"/>
              <p:cNvSpPr txBox="1">
                <a:spLocks noChangeArrowheads="1"/>
              </p:cNvSpPr>
              <p:nvPr/>
            </p:nvSpPr>
            <p:spPr bwMode="auto">
              <a:xfrm>
                <a:off x="2208" y="2304"/>
                <a:ext cx="816" cy="288"/>
              </a:xfrm>
              <a:prstGeom prst="rect">
                <a:avLst/>
              </a:prstGeom>
              <a:solidFill>
                <a:schemeClr val="bg1"/>
              </a:solidFill>
              <a:ln w="12700">
                <a:noFill/>
                <a:miter lim="800000"/>
                <a:headEnd/>
                <a:tailEnd/>
              </a:ln>
              <a:effectLst/>
            </p:spPr>
            <p:txBody>
              <a:bodyPr wrap="none" lIns="0" tIns="0" rIns="0" bIns="0"/>
              <a:lstStyle/>
              <a:p>
                <a:pPr algn="ctr">
                  <a:buFontTx/>
                  <a:buNone/>
                </a:pPr>
                <a:r>
                  <a:rPr lang="en-US" altLang="ko-KR" sz="900">
                    <a:ea typeface="굴림" pitchFamily="50" charset="-127"/>
                  </a:rPr>
                  <a:t>Conference</a:t>
                </a:r>
                <a:br>
                  <a:rPr lang="en-US" altLang="ko-KR" sz="900">
                    <a:ea typeface="굴림" pitchFamily="50" charset="-127"/>
                  </a:rPr>
                </a:br>
                <a:r>
                  <a:rPr lang="en-US" altLang="ko-KR" sz="900">
                    <a:ea typeface="굴림" pitchFamily="50" charset="-127"/>
                  </a:rPr>
                  <a:t>Preparatory</a:t>
                </a:r>
                <a:br>
                  <a:rPr lang="en-US" altLang="ko-KR" sz="900">
                    <a:ea typeface="굴림" pitchFamily="50" charset="-127"/>
                  </a:rPr>
                </a:br>
                <a:r>
                  <a:rPr lang="en-US" altLang="ko-KR" sz="900">
                    <a:ea typeface="굴림" pitchFamily="50" charset="-127"/>
                  </a:rPr>
                  <a:t>Meeting</a:t>
                </a:r>
              </a:p>
            </p:txBody>
          </p:sp>
          <p:sp>
            <p:nvSpPr>
              <p:cNvPr id="20" name="Text Box 38"/>
              <p:cNvSpPr txBox="1">
                <a:spLocks noChangeArrowheads="1"/>
              </p:cNvSpPr>
              <p:nvPr/>
            </p:nvSpPr>
            <p:spPr bwMode="auto">
              <a:xfrm>
                <a:off x="2832" y="2688"/>
                <a:ext cx="816" cy="240"/>
              </a:xfrm>
              <a:prstGeom prst="rect">
                <a:avLst/>
              </a:prstGeom>
              <a:solidFill>
                <a:schemeClr val="bg1"/>
              </a:solidFill>
              <a:ln w="12700">
                <a:noFill/>
                <a:miter lim="800000"/>
                <a:headEnd/>
                <a:tailEnd/>
              </a:ln>
              <a:effectLst/>
            </p:spPr>
            <p:txBody>
              <a:bodyPr wrap="none" lIns="0" tIns="0" rIns="0" bIns="0" anchor="ctr"/>
              <a:lstStyle/>
              <a:p>
                <a:pPr algn="ctr">
                  <a:buFontTx/>
                  <a:buNone/>
                </a:pPr>
                <a:r>
                  <a:rPr lang="en-US" altLang="ko-KR" sz="900">
                    <a:ea typeface="굴림" pitchFamily="50" charset="-127"/>
                  </a:rPr>
                  <a:t>Director</a:t>
                </a:r>
              </a:p>
            </p:txBody>
          </p:sp>
          <p:sp>
            <p:nvSpPr>
              <p:cNvPr id="21" name="Text Box 39"/>
              <p:cNvSpPr txBox="1">
                <a:spLocks noChangeArrowheads="1"/>
              </p:cNvSpPr>
              <p:nvPr/>
            </p:nvSpPr>
            <p:spPr bwMode="auto">
              <a:xfrm>
                <a:off x="2832" y="3024"/>
                <a:ext cx="816" cy="240"/>
              </a:xfrm>
              <a:prstGeom prst="rect">
                <a:avLst/>
              </a:prstGeom>
              <a:solidFill>
                <a:schemeClr val="bg1"/>
              </a:solidFill>
              <a:ln w="12700">
                <a:noFill/>
                <a:miter lim="800000"/>
                <a:headEnd/>
                <a:tailEnd/>
              </a:ln>
              <a:effectLst/>
            </p:spPr>
            <p:txBody>
              <a:bodyPr wrap="none" lIns="0" tIns="0" rIns="0" bIns="0" anchor="ctr"/>
              <a:lstStyle/>
              <a:p>
                <a:pPr algn="ctr">
                  <a:buFontTx/>
                  <a:buNone/>
                </a:pPr>
                <a:r>
                  <a:rPr lang="en-US" altLang="ko-KR" sz="900">
                    <a:ea typeface="굴림" pitchFamily="50" charset="-127"/>
                  </a:rPr>
                  <a:t>Radiocommunication</a:t>
                </a:r>
                <a:br>
                  <a:rPr lang="en-US" altLang="ko-KR" sz="900">
                    <a:ea typeface="굴림" pitchFamily="50" charset="-127"/>
                  </a:rPr>
                </a:br>
                <a:r>
                  <a:rPr lang="en-US" altLang="ko-KR" sz="900">
                    <a:ea typeface="굴림" pitchFamily="50" charset="-127"/>
                  </a:rPr>
                  <a:t>Bureau</a:t>
                </a:r>
              </a:p>
            </p:txBody>
          </p:sp>
          <p:sp>
            <p:nvSpPr>
              <p:cNvPr id="22" name="Text Box 42"/>
              <p:cNvSpPr txBox="1">
                <a:spLocks noChangeArrowheads="1"/>
              </p:cNvSpPr>
              <p:nvPr/>
            </p:nvSpPr>
            <p:spPr bwMode="auto">
              <a:xfrm>
                <a:off x="2928" y="3456"/>
                <a:ext cx="720" cy="192"/>
              </a:xfrm>
              <a:prstGeom prst="rect">
                <a:avLst/>
              </a:prstGeom>
              <a:solidFill>
                <a:schemeClr val="bg1"/>
              </a:solidFill>
              <a:ln w="12700">
                <a:noFill/>
                <a:miter lim="800000"/>
                <a:headEnd/>
                <a:tailEnd/>
              </a:ln>
              <a:effectLst/>
            </p:spPr>
            <p:txBody>
              <a:bodyPr wrap="none" lIns="0" tIns="0" rIns="0" bIns="0" anchor="ctr"/>
              <a:lstStyle/>
              <a:p>
                <a:pPr algn="ctr">
                  <a:buFontTx/>
                  <a:buNone/>
                </a:pPr>
                <a:r>
                  <a:rPr lang="en-US" altLang="ko-KR" sz="1600">
                    <a:ea typeface="굴림" pitchFamily="50" charset="-127"/>
                  </a:rPr>
                  <a:t>SGD</a:t>
                </a:r>
              </a:p>
            </p:txBody>
          </p:sp>
          <p:sp>
            <p:nvSpPr>
              <p:cNvPr id="23" name="Line 13"/>
              <p:cNvSpPr>
                <a:spLocks noChangeShapeType="1"/>
              </p:cNvSpPr>
              <p:nvPr/>
            </p:nvSpPr>
            <p:spPr bwMode="auto">
              <a:xfrm>
                <a:off x="4416" y="1968"/>
                <a:ext cx="192" cy="0"/>
              </a:xfrm>
              <a:prstGeom prst="line">
                <a:avLst/>
              </a:prstGeom>
              <a:noFill/>
              <a:ln w="12700">
                <a:solidFill>
                  <a:schemeClr val="tx1"/>
                </a:solidFill>
                <a:round/>
                <a:headEnd type="none" w="sm" len="sm"/>
                <a:tailEnd type="triangle" w="sm" len="sm"/>
              </a:ln>
              <a:effectLst/>
            </p:spPr>
            <p:txBody>
              <a:bodyPr/>
              <a:lstStyle/>
              <a:p>
                <a:endParaRPr lang="ko-KR" altLang="en-US"/>
              </a:p>
            </p:txBody>
          </p:sp>
          <p:sp>
            <p:nvSpPr>
              <p:cNvPr id="24" name="Line 44"/>
              <p:cNvSpPr>
                <a:spLocks noChangeShapeType="1"/>
              </p:cNvSpPr>
              <p:nvPr/>
            </p:nvSpPr>
            <p:spPr bwMode="auto">
              <a:xfrm>
                <a:off x="3264" y="1440"/>
                <a:ext cx="0" cy="1248"/>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25" name="Line 46"/>
              <p:cNvSpPr>
                <a:spLocks noChangeShapeType="1"/>
              </p:cNvSpPr>
              <p:nvPr/>
            </p:nvSpPr>
            <p:spPr bwMode="auto">
              <a:xfrm>
                <a:off x="1776" y="2064"/>
                <a:ext cx="0" cy="288"/>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26" name="Line 45"/>
              <p:cNvSpPr>
                <a:spLocks noChangeShapeType="1"/>
              </p:cNvSpPr>
              <p:nvPr/>
            </p:nvSpPr>
            <p:spPr bwMode="auto">
              <a:xfrm>
                <a:off x="2592" y="1968"/>
                <a:ext cx="0" cy="336"/>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27" name="Text Box 36"/>
              <p:cNvSpPr txBox="1">
                <a:spLocks noChangeArrowheads="1"/>
              </p:cNvSpPr>
              <p:nvPr/>
            </p:nvSpPr>
            <p:spPr bwMode="auto">
              <a:xfrm>
                <a:off x="1344" y="2304"/>
                <a:ext cx="816" cy="288"/>
              </a:xfrm>
              <a:prstGeom prst="rect">
                <a:avLst/>
              </a:prstGeom>
              <a:solidFill>
                <a:schemeClr val="bg1"/>
              </a:solidFill>
              <a:ln w="12700">
                <a:noFill/>
                <a:miter lim="800000"/>
                <a:headEnd/>
                <a:tailEnd/>
              </a:ln>
              <a:effectLst/>
            </p:spPr>
            <p:txBody>
              <a:bodyPr wrap="none" lIns="0" tIns="0" rIns="0" bIns="0"/>
              <a:lstStyle/>
              <a:p>
                <a:pPr algn="ctr">
                  <a:buFontTx/>
                  <a:buNone/>
                </a:pPr>
                <a:r>
                  <a:rPr lang="en-US" altLang="ko-KR" sz="900" dirty="0">
                    <a:ea typeface="굴림" pitchFamily="50" charset="-127"/>
                  </a:rPr>
                  <a:t>Study Groups</a:t>
                </a:r>
                <a:br>
                  <a:rPr lang="en-US" altLang="ko-KR" sz="900" dirty="0">
                    <a:ea typeface="굴림" pitchFamily="50" charset="-127"/>
                  </a:rPr>
                </a:br>
                <a:r>
                  <a:rPr lang="en-US" altLang="ko-KR" sz="900" dirty="0">
                    <a:ea typeface="굴림" pitchFamily="50" charset="-127"/>
                  </a:rPr>
                  <a:t>and Special</a:t>
                </a:r>
                <a:br>
                  <a:rPr lang="en-US" altLang="ko-KR" sz="900" dirty="0">
                    <a:ea typeface="굴림" pitchFamily="50" charset="-127"/>
                  </a:rPr>
                </a:br>
                <a:r>
                  <a:rPr lang="en-US" altLang="ko-KR" sz="900" dirty="0">
                    <a:ea typeface="굴림" pitchFamily="50" charset="-127"/>
                  </a:rPr>
                  <a:t>Committee</a:t>
                </a:r>
              </a:p>
            </p:txBody>
          </p:sp>
          <p:sp>
            <p:nvSpPr>
              <p:cNvPr id="28" name="Line 47"/>
              <p:cNvSpPr>
                <a:spLocks noChangeShapeType="1"/>
              </p:cNvSpPr>
              <p:nvPr/>
            </p:nvSpPr>
            <p:spPr bwMode="auto">
              <a:xfrm>
                <a:off x="4032" y="2448"/>
                <a:ext cx="0" cy="685"/>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29" name="Line 48"/>
              <p:cNvSpPr>
                <a:spLocks noChangeShapeType="1"/>
              </p:cNvSpPr>
              <p:nvPr/>
            </p:nvSpPr>
            <p:spPr bwMode="auto">
              <a:xfrm>
                <a:off x="3648" y="3120"/>
                <a:ext cx="384" cy="0"/>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30" name="Line 49"/>
              <p:cNvSpPr>
                <a:spLocks noChangeShapeType="1"/>
              </p:cNvSpPr>
              <p:nvPr/>
            </p:nvSpPr>
            <p:spPr bwMode="auto">
              <a:xfrm>
                <a:off x="2160" y="1968"/>
                <a:ext cx="1440" cy="0"/>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31" name="Text Box 35"/>
              <p:cNvSpPr txBox="1">
                <a:spLocks noChangeArrowheads="1"/>
              </p:cNvSpPr>
              <p:nvPr/>
            </p:nvSpPr>
            <p:spPr bwMode="auto">
              <a:xfrm>
                <a:off x="1344" y="1824"/>
                <a:ext cx="816" cy="288"/>
              </a:xfrm>
              <a:prstGeom prst="rect">
                <a:avLst/>
              </a:prstGeom>
              <a:solidFill>
                <a:schemeClr val="bg1"/>
              </a:solidFill>
              <a:ln w="12700">
                <a:noFill/>
                <a:miter lim="800000"/>
                <a:headEnd/>
                <a:tailEnd/>
              </a:ln>
              <a:effectLst/>
            </p:spPr>
            <p:txBody>
              <a:bodyPr wrap="none" lIns="0" tIns="0" rIns="0" bIns="0" anchor="ctr"/>
              <a:lstStyle/>
              <a:p>
                <a:pPr algn="ctr">
                  <a:buFontTx/>
                  <a:buNone/>
                </a:pPr>
                <a:r>
                  <a:rPr lang="en-US" altLang="ko-KR" sz="900">
                    <a:ea typeface="굴림" pitchFamily="50" charset="-127"/>
                  </a:rPr>
                  <a:t>Radiocommunication</a:t>
                </a:r>
                <a:br>
                  <a:rPr lang="en-US" altLang="ko-KR" sz="900">
                    <a:ea typeface="굴림" pitchFamily="50" charset="-127"/>
                  </a:rPr>
                </a:br>
                <a:r>
                  <a:rPr lang="en-US" altLang="ko-KR" sz="900">
                    <a:ea typeface="굴림" pitchFamily="50" charset="-127"/>
                  </a:rPr>
                  <a:t>Assembly</a:t>
                </a:r>
              </a:p>
            </p:txBody>
          </p:sp>
          <p:sp>
            <p:nvSpPr>
              <p:cNvPr id="32" name="Line 50"/>
              <p:cNvSpPr>
                <a:spLocks noChangeShapeType="1"/>
              </p:cNvSpPr>
              <p:nvPr/>
            </p:nvSpPr>
            <p:spPr bwMode="auto">
              <a:xfrm>
                <a:off x="3264" y="1632"/>
                <a:ext cx="384" cy="0"/>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33" name="Line 51"/>
              <p:cNvSpPr>
                <a:spLocks noChangeShapeType="1"/>
              </p:cNvSpPr>
              <p:nvPr/>
            </p:nvSpPr>
            <p:spPr bwMode="auto">
              <a:xfrm>
                <a:off x="3264" y="2304"/>
                <a:ext cx="384" cy="0"/>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34" name="Text Box 34"/>
              <p:cNvSpPr txBox="1">
                <a:spLocks noChangeArrowheads="1"/>
              </p:cNvSpPr>
              <p:nvPr/>
            </p:nvSpPr>
            <p:spPr bwMode="auto">
              <a:xfrm>
                <a:off x="3600" y="2160"/>
                <a:ext cx="816" cy="288"/>
              </a:xfrm>
              <a:prstGeom prst="rect">
                <a:avLst/>
              </a:prstGeom>
              <a:solidFill>
                <a:schemeClr val="bg1"/>
              </a:solidFill>
              <a:ln w="12700">
                <a:noFill/>
                <a:miter lim="800000"/>
                <a:headEnd/>
                <a:tailEnd/>
              </a:ln>
              <a:effectLst/>
            </p:spPr>
            <p:txBody>
              <a:bodyPr wrap="none" lIns="0" tIns="0" rIns="0" bIns="0"/>
              <a:lstStyle/>
              <a:p>
                <a:pPr algn="ctr">
                  <a:buFontTx/>
                  <a:buNone/>
                </a:pPr>
                <a:r>
                  <a:rPr lang="en-US" altLang="ko-KR" sz="900">
                    <a:ea typeface="굴림" pitchFamily="50" charset="-127"/>
                  </a:rPr>
                  <a:t>Radiocommunication</a:t>
                </a:r>
                <a:br>
                  <a:rPr lang="en-US" altLang="ko-KR" sz="900">
                    <a:ea typeface="굴림" pitchFamily="50" charset="-127"/>
                  </a:rPr>
                </a:br>
                <a:r>
                  <a:rPr lang="en-US" altLang="ko-KR" sz="900">
                    <a:ea typeface="굴림" pitchFamily="50" charset="-127"/>
                  </a:rPr>
                  <a:t>Advisory</a:t>
                </a:r>
                <a:br>
                  <a:rPr lang="en-US" altLang="ko-KR" sz="900">
                    <a:ea typeface="굴림" pitchFamily="50" charset="-127"/>
                  </a:rPr>
                </a:br>
                <a:r>
                  <a:rPr lang="en-US" altLang="ko-KR" sz="900">
                    <a:ea typeface="굴림" pitchFamily="50" charset="-127"/>
                  </a:rPr>
                  <a:t>Group</a:t>
                </a:r>
              </a:p>
            </p:txBody>
          </p:sp>
          <p:sp>
            <p:nvSpPr>
              <p:cNvPr id="35" name="Text Box 32"/>
              <p:cNvSpPr txBox="1">
                <a:spLocks noChangeArrowheads="1"/>
              </p:cNvSpPr>
              <p:nvPr/>
            </p:nvSpPr>
            <p:spPr bwMode="auto">
              <a:xfrm>
                <a:off x="3600" y="1488"/>
                <a:ext cx="816" cy="288"/>
              </a:xfrm>
              <a:prstGeom prst="rect">
                <a:avLst/>
              </a:prstGeom>
              <a:solidFill>
                <a:schemeClr val="bg1"/>
              </a:solidFill>
              <a:ln w="12700">
                <a:noFill/>
                <a:miter lim="800000"/>
                <a:headEnd/>
                <a:tailEnd/>
              </a:ln>
              <a:effectLst/>
            </p:spPr>
            <p:txBody>
              <a:bodyPr wrap="none" lIns="0" tIns="0" rIns="0" bIns="0"/>
              <a:lstStyle/>
              <a:p>
                <a:pPr algn="ctr">
                  <a:buFontTx/>
                  <a:buNone/>
                </a:pPr>
                <a:r>
                  <a:rPr lang="en-US" altLang="ko-KR" sz="900">
                    <a:ea typeface="굴림" pitchFamily="50" charset="-127"/>
                  </a:rPr>
                  <a:t>Regional</a:t>
                </a:r>
                <a:br>
                  <a:rPr lang="en-US" altLang="ko-KR" sz="900">
                    <a:ea typeface="굴림" pitchFamily="50" charset="-127"/>
                  </a:rPr>
                </a:br>
                <a:r>
                  <a:rPr lang="en-US" altLang="ko-KR" sz="900">
                    <a:ea typeface="굴림" pitchFamily="50" charset="-127"/>
                  </a:rPr>
                  <a:t>Radiocommunication</a:t>
                </a:r>
                <a:br>
                  <a:rPr lang="en-US" altLang="ko-KR" sz="900">
                    <a:ea typeface="굴림" pitchFamily="50" charset="-127"/>
                  </a:rPr>
                </a:br>
                <a:r>
                  <a:rPr lang="en-US" altLang="ko-KR" sz="900">
                    <a:ea typeface="굴림" pitchFamily="50" charset="-127"/>
                  </a:rPr>
                  <a:t>Conference</a:t>
                </a:r>
              </a:p>
            </p:txBody>
          </p:sp>
          <p:sp>
            <p:nvSpPr>
              <p:cNvPr id="36" name="Line 52"/>
              <p:cNvSpPr>
                <a:spLocks noChangeShapeType="1"/>
              </p:cNvSpPr>
              <p:nvPr/>
            </p:nvSpPr>
            <p:spPr bwMode="auto">
              <a:xfrm>
                <a:off x="1727" y="3360"/>
                <a:ext cx="2361" cy="0"/>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37" name="Line 53"/>
              <p:cNvSpPr>
                <a:spLocks noChangeShapeType="1"/>
              </p:cNvSpPr>
              <p:nvPr/>
            </p:nvSpPr>
            <p:spPr bwMode="auto">
              <a:xfrm>
                <a:off x="3312" y="3360"/>
                <a:ext cx="0" cy="96"/>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38" name="Line 54"/>
              <p:cNvSpPr>
                <a:spLocks noChangeShapeType="1"/>
              </p:cNvSpPr>
              <p:nvPr/>
            </p:nvSpPr>
            <p:spPr bwMode="auto">
              <a:xfrm>
                <a:off x="1738" y="3360"/>
                <a:ext cx="0" cy="196"/>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39" name="Text Box 40"/>
              <p:cNvSpPr txBox="1">
                <a:spLocks noChangeArrowheads="1"/>
              </p:cNvSpPr>
              <p:nvPr/>
            </p:nvSpPr>
            <p:spPr bwMode="auto">
              <a:xfrm>
                <a:off x="1392" y="3456"/>
                <a:ext cx="720" cy="192"/>
              </a:xfrm>
              <a:prstGeom prst="rect">
                <a:avLst/>
              </a:prstGeom>
              <a:solidFill>
                <a:schemeClr val="bg1"/>
              </a:solidFill>
              <a:ln w="12700">
                <a:noFill/>
                <a:miter lim="800000"/>
                <a:headEnd/>
                <a:tailEnd/>
              </a:ln>
              <a:effectLst/>
            </p:spPr>
            <p:txBody>
              <a:bodyPr wrap="none" lIns="0" tIns="0" rIns="0" bIns="0" anchor="ctr"/>
              <a:lstStyle/>
              <a:p>
                <a:pPr algn="ctr">
                  <a:buFontTx/>
                  <a:buNone/>
                </a:pPr>
                <a:r>
                  <a:rPr lang="en-US" altLang="ko-KR" sz="1600" dirty="0">
                    <a:ea typeface="굴림" pitchFamily="50" charset="-127"/>
                  </a:rPr>
                  <a:t>IAP</a:t>
                </a:r>
              </a:p>
            </p:txBody>
          </p:sp>
          <p:sp>
            <p:nvSpPr>
              <p:cNvPr id="40" name="Line 55"/>
              <p:cNvSpPr>
                <a:spLocks noChangeShapeType="1"/>
              </p:cNvSpPr>
              <p:nvPr/>
            </p:nvSpPr>
            <p:spPr bwMode="auto">
              <a:xfrm>
                <a:off x="2544" y="3360"/>
                <a:ext cx="0" cy="196"/>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41" name="Line 56"/>
              <p:cNvSpPr>
                <a:spLocks noChangeShapeType="1"/>
              </p:cNvSpPr>
              <p:nvPr/>
            </p:nvSpPr>
            <p:spPr bwMode="auto">
              <a:xfrm>
                <a:off x="4080" y="3360"/>
                <a:ext cx="0" cy="196"/>
              </a:xfrm>
              <a:prstGeom prst="line">
                <a:avLst/>
              </a:prstGeom>
              <a:noFill/>
              <a:ln w="34925">
                <a:solidFill>
                  <a:srgbClr val="333399"/>
                </a:solidFill>
                <a:round/>
                <a:headEnd/>
                <a:tailEnd/>
              </a:ln>
              <a:effectLst/>
            </p:spPr>
            <p:txBody>
              <a:bodyPr lIns="92075" tIns="46038" rIns="92075" bIns="46038"/>
              <a:lstStyle/>
              <a:p>
                <a:endParaRPr lang="ko-KR" altLang="en-US"/>
              </a:p>
            </p:txBody>
          </p:sp>
          <p:sp>
            <p:nvSpPr>
              <p:cNvPr id="42" name="Text Box 43"/>
              <p:cNvSpPr txBox="1">
                <a:spLocks noChangeArrowheads="1"/>
              </p:cNvSpPr>
              <p:nvPr/>
            </p:nvSpPr>
            <p:spPr bwMode="auto">
              <a:xfrm>
                <a:off x="3696" y="3456"/>
                <a:ext cx="720" cy="192"/>
              </a:xfrm>
              <a:prstGeom prst="rect">
                <a:avLst/>
              </a:prstGeom>
              <a:solidFill>
                <a:schemeClr val="bg1"/>
              </a:solidFill>
              <a:ln w="12700">
                <a:noFill/>
                <a:miter lim="800000"/>
                <a:headEnd/>
                <a:tailEnd/>
              </a:ln>
              <a:effectLst/>
            </p:spPr>
            <p:txBody>
              <a:bodyPr wrap="none" lIns="0" tIns="0" rIns="0" bIns="0" anchor="ctr"/>
              <a:lstStyle/>
              <a:p>
                <a:pPr algn="ctr">
                  <a:buFontTx/>
                  <a:buNone/>
                </a:pPr>
                <a:r>
                  <a:rPr lang="en-US" altLang="ko-KR" sz="1600">
                    <a:ea typeface="굴림" pitchFamily="50" charset="-127"/>
                  </a:rPr>
                  <a:t>TSD</a:t>
                </a:r>
              </a:p>
            </p:txBody>
          </p:sp>
          <p:sp>
            <p:nvSpPr>
              <p:cNvPr id="43" name="Text Box 41"/>
              <p:cNvSpPr txBox="1">
                <a:spLocks noChangeArrowheads="1"/>
              </p:cNvSpPr>
              <p:nvPr/>
            </p:nvSpPr>
            <p:spPr bwMode="auto">
              <a:xfrm>
                <a:off x="2160" y="3456"/>
                <a:ext cx="720" cy="192"/>
              </a:xfrm>
              <a:prstGeom prst="rect">
                <a:avLst/>
              </a:prstGeom>
              <a:solidFill>
                <a:schemeClr val="bg1"/>
              </a:solidFill>
              <a:ln w="12700">
                <a:noFill/>
                <a:miter lim="800000"/>
                <a:headEnd/>
                <a:tailEnd/>
              </a:ln>
              <a:effectLst/>
            </p:spPr>
            <p:txBody>
              <a:bodyPr wrap="none" lIns="0" tIns="0" rIns="0" bIns="0" anchor="ctr"/>
              <a:lstStyle/>
              <a:p>
                <a:pPr algn="ctr">
                  <a:buFontTx/>
                  <a:buNone/>
                </a:pPr>
                <a:r>
                  <a:rPr lang="en-US" altLang="ko-KR" sz="1600">
                    <a:ea typeface="굴림" pitchFamily="50" charset="-127"/>
                  </a:rPr>
                  <a:t>SSD</a:t>
                </a:r>
              </a:p>
            </p:txBody>
          </p:sp>
          <p:sp>
            <p:nvSpPr>
              <p:cNvPr id="44" name="Line 57"/>
              <p:cNvSpPr>
                <a:spLocks noChangeShapeType="1"/>
              </p:cNvSpPr>
              <p:nvPr/>
            </p:nvSpPr>
            <p:spPr bwMode="auto">
              <a:xfrm>
                <a:off x="3264" y="3264"/>
                <a:ext cx="0" cy="96"/>
              </a:xfrm>
              <a:prstGeom prst="line">
                <a:avLst/>
              </a:prstGeom>
              <a:noFill/>
              <a:ln w="34925">
                <a:solidFill>
                  <a:srgbClr val="333399"/>
                </a:solidFill>
                <a:round/>
                <a:headEnd/>
                <a:tailEnd/>
              </a:ln>
              <a:effectLst/>
            </p:spPr>
            <p:txBody>
              <a:bodyPr lIns="92075" tIns="46038" rIns="92075" bIns="46038"/>
              <a:lstStyle/>
              <a:p>
                <a:endParaRPr lang="ko-KR" altLang="en-US"/>
              </a:p>
            </p:txBody>
          </p:sp>
        </p:grpSp>
        <p:sp>
          <p:nvSpPr>
            <p:cNvPr id="45" name="Line 59"/>
            <p:cNvSpPr>
              <a:spLocks noChangeShapeType="1"/>
            </p:cNvSpPr>
            <p:nvPr/>
          </p:nvSpPr>
          <p:spPr bwMode="auto">
            <a:xfrm>
              <a:off x="4876800" y="4038600"/>
              <a:ext cx="2743200" cy="0"/>
            </a:xfrm>
            <a:prstGeom prst="line">
              <a:avLst/>
            </a:prstGeom>
            <a:noFill/>
            <a:ln w="12700">
              <a:solidFill>
                <a:schemeClr val="tx1"/>
              </a:solidFill>
              <a:round/>
              <a:headEnd/>
              <a:tailEnd type="triangle" w="med" len="med"/>
            </a:ln>
            <a:effectLst/>
          </p:spPr>
          <p:txBody>
            <a:bodyPr lIns="92075" tIns="46038" rIns="92075" bIns="46038"/>
            <a:lstStyle/>
            <a:p>
              <a:endParaRPr lang="ko-KR" altLang="en-US"/>
            </a:p>
          </p:txBody>
        </p:sp>
      </p:grpSp>
      <p:sp>
        <p:nvSpPr>
          <p:cNvPr id="47" name="Rectangle 2"/>
          <p:cNvSpPr txBox="1">
            <a:spLocks noChangeArrowheads="1"/>
          </p:cNvSpPr>
          <p:nvPr/>
        </p:nvSpPr>
        <p:spPr>
          <a:xfrm>
            <a:off x="0" y="2214554"/>
            <a:ext cx="2071670" cy="67626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ja-JP" sz="3200" b="1" i="0" u="sng"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Questions</a:t>
            </a:r>
            <a:endParaRPr kumimoji="1" lang="en-US" altLang="ja-JP" sz="3200" b="1" i="0" u="sng"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714348" y="928670"/>
            <a:ext cx="7772400" cy="676260"/>
          </a:xfrm>
        </p:spPr>
        <p:txBody>
          <a:bodyPr/>
          <a:lstStyle/>
          <a:p>
            <a:pPr algn="ctr"/>
            <a:r>
              <a:rPr lang="en-US" altLang="ja-JP" b="1" u="sng" dirty="0"/>
              <a:t>SG </a:t>
            </a:r>
            <a:r>
              <a:rPr lang="en-US" altLang="ja-JP" b="1" u="sng" dirty="0" smtClean="0"/>
              <a:t>7 structure</a:t>
            </a:r>
            <a:endParaRPr lang="en-US" altLang="ja-JP" b="1" u="sng" dirty="0"/>
          </a:p>
        </p:txBody>
      </p:sp>
      <p:sp>
        <p:nvSpPr>
          <p:cNvPr id="183299" name="Rectangle 3"/>
          <p:cNvSpPr>
            <a:spLocks noGrp="1" noChangeArrowheads="1"/>
          </p:cNvSpPr>
          <p:nvPr>
            <p:ph type="body" sz="half" idx="1"/>
          </p:nvPr>
        </p:nvSpPr>
        <p:spPr>
          <a:xfrm>
            <a:off x="357158" y="1857364"/>
            <a:ext cx="8572560" cy="4308486"/>
          </a:xfrm>
          <a:noFill/>
          <a:ln w="19050">
            <a:solidFill>
              <a:srgbClr val="002060"/>
            </a:solidFill>
          </a:ln>
        </p:spPr>
        <p:txBody>
          <a:bodyPr>
            <a:normAutofit/>
          </a:bodyPr>
          <a:lstStyle/>
          <a:p>
            <a:pPr algn="just">
              <a:lnSpc>
                <a:spcPct val="90000"/>
              </a:lnSpc>
            </a:pPr>
            <a:r>
              <a:rPr lang="en-GB" altLang="ja-JP" sz="2800" b="1" dirty="0" smtClean="0">
                <a:solidFill>
                  <a:srgbClr val="FF0000"/>
                </a:solidFill>
                <a:latin typeface="Times New Roman" pitchFamily="18" charset="0"/>
                <a:cs typeface="Times New Roman" pitchFamily="18" charset="0"/>
              </a:rPr>
              <a:t>WP </a:t>
            </a:r>
            <a:r>
              <a:rPr lang="en-GB" altLang="ja-JP" sz="2800" b="1" dirty="0">
                <a:solidFill>
                  <a:srgbClr val="FF0000"/>
                </a:solidFill>
                <a:latin typeface="Times New Roman" pitchFamily="18" charset="0"/>
                <a:cs typeface="Times New Roman" pitchFamily="18" charset="0"/>
              </a:rPr>
              <a:t>7A</a:t>
            </a:r>
            <a:r>
              <a:rPr lang="en-GB" altLang="ja-JP" sz="2800" dirty="0">
                <a:latin typeface="Times New Roman" pitchFamily="18" charset="0"/>
                <a:cs typeface="Times New Roman" pitchFamily="18" charset="0"/>
              </a:rPr>
              <a:t> </a:t>
            </a:r>
            <a:endParaRPr lang="en-GB" altLang="ja-JP" sz="2800" dirty="0" smtClean="0">
              <a:latin typeface="Times New Roman" pitchFamily="18" charset="0"/>
              <a:cs typeface="Times New Roman" pitchFamily="18" charset="0"/>
            </a:endParaRPr>
          </a:p>
          <a:p>
            <a:pPr algn="just">
              <a:lnSpc>
                <a:spcPct val="90000"/>
              </a:lnSpc>
              <a:buFont typeface="Monotype Sorts" pitchFamily="2" charset="2"/>
              <a:buNone/>
            </a:pPr>
            <a:r>
              <a:rPr lang="en-GB" altLang="ja-JP" sz="2800" dirty="0" smtClean="0">
                <a:latin typeface="Times New Roman" pitchFamily="18" charset="0"/>
                <a:cs typeface="Times New Roman" pitchFamily="18" charset="0"/>
              </a:rPr>
              <a:t>: </a:t>
            </a:r>
            <a:r>
              <a:rPr lang="en-GB" altLang="ja-JP" sz="2800" dirty="0">
                <a:latin typeface="Times New Roman" pitchFamily="18" charset="0"/>
                <a:cs typeface="Times New Roman" pitchFamily="18" charset="0"/>
              </a:rPr>
              <a:t>Time signals and frequency standard emissions</a:t>
            </a:r>
            <a:endParaRPr lang="en-GB" altLang="ja-JP" sz="2800" dirty="0">
              <a:latin typeface="Times New Roman" pitchFamily="18" charset="0"/>
              <a:ea typeface="ＭＳ 明朝" pitchFamily="49" charset="-128"/>
              <a:cs typeface="Times New Roman" pitchFamily="18" charset="0"/>
            </a:endParaRPr>
          </a:p>
          <a:p>
            <a:pPr algn="just">
              <a:lnSpc>
                <a:spcPct val="90000"/>
              </a:lnSpc>
            </a:pPr>
            <a:r>
              <a:rPr lang="en-GB" altLang="ja-JP" sz="2800" b="1" dirty="0" smtClean="0">
                <a:solidFill>
                  <a:srgbClr val="FF0000"/>
                </a:solidFill>
                <a:latin typeface="Times New Roman" pitchFamily="18" charset="0"/>
                <a:cs typeface="Times New Roman" pitchFamily="18" charset="0"/>
              </a:rPr>
              <a:t>WP 7B</a:t>
            </a:r>
          </a:p>
          <a:p>
            <a:pPr algn="just">
              <a:lnSpc>
                <a:spcPct val="90000"/>
              </a:lnSpc>
              <a:buFont typeface="Monotype Sorts" pitchFamily="2" charset="2"/>
              <a:buNone/>
            </a:pPr>
            <a:r>
              <a:rPr lang="en-GB" altLang="ja-JP" sz="2800" dirty="0" smtClean="0">
                <a:latin typeface="Times New Roman" pitchFamily="18" charset="0"/>
                <a:cs typeface="Times New Roman" pitchFamily="18" charset="0"/>
              </a:rPr>
              <a:t>: </a:t>
            </a:r>
            <a:r>
              <a:rPr lang="en-GB" altLang="ja-JP" sz="2800" dirty="0">
                <a:latin typeface="Times New Roman" pitchFamily="18" charset="0"/>
                <a:cs typeface="Times New Roman" pitchFamily="18" charset="0"/>
              </a:rPr>
              <a:t>Space radio systems</a:t>
            </a:r>
            <a:endParaRPr lang="en-GB" altLang="ja-JP" sz="2800" dirty="0">
              <a:latin typeface="Times New Roman" pitchFamily="18" charset="0"/>
              <a:ea typeface="ＭＳ 明朝" pitchFamily="49" charset="-128"/>
              <a:cs typeface="Times New Roman" pitchFamily="18" charset="0"/>
            </a:endParaRPr>
          </a:p>
          <a:p>
            <a:pPr algn="just">
              <a:lnSpc>
                <a:spcPct val="90000"/>
              </a:lnSpc>
            </a:pPr>
            <a:r>
              <a:rPr lang="en-GB" altLang="ja-JP" sz="2800" b="1" dirty="0" smtClean="0">
                <a:solidFill>
                  <a:srgbClr val="FF0000"/>
                </a:solidFill>
                <a:latin typeface="Times New Roman" pitchFamily="18" charset="0"/>
                <a:cs typeface="Times New Roman" pitchFamily="18" charset="0"/>
              </a:rPr>
              <a:t>WP </a:t>
            </a:r>
            <a:r>
              <a:rPr lang="en-GB" altLang="ja-JP" sz="2800" b="1" dirty="0">
                <a:solidFill>
                  <a:srgbClr val="FF0000"/>
                </a:solidFill>
                <a:latin typeface="Times New Roman" pitchFamily="18" charset="0"/>
                <a:cs typeface="Times New Roman" pitchFamily="18" charset="0"/>
              </a:rPr>
              <a:t>7C</a:t>
            </a:r>
            <a:r>
              <a:rPr lang="en-GB" altLang="ja-JP" sz="2800" dirty="0">
                <a:latin typeface="Times New Roman" pitchFamily="18" charset="0"/>
                <a:cs typeface="Times New Roman" pitchFamily="18" charset="0"/>
              </a:rPr>
              <a:t> </a:t>
            </a:r>
            <a:endParaRPr lang="en-GB" altLang="ja-JP" sz="2800" dirty="0" smtClean="0">
              <a:latin typeface="Times New Roman" pitchFamily="18" charset="0"/>
              <a:cs typeface="Times New Roman" pitchFamily="18" charset="0"/>
            </a:endParaRPr>
          </a:p>
          <a:p>
            <a:pPr algn="just">
              <a:lnSpc>
                <a:spcPct val="90000"/>
              </a:lnSpc>
              <a:buFont typeface="Monotype Sorts" pitchFamily="2" charset="2"/>
              <a:buNone/>
            </a:pPr>
            <a:r>
              <a:rPr lang="en-GB" altLang="ja-JP" sz="2800" dirty="0" smtClean="0">
                <a:latin typeface="Times New Roman" pitchFamily="18" charset="0"/>
                <a:cs typeface="Times New Roman" pitchFamily="18" charset="0"/>
              </a:rPr>
              <a:t>: </a:t>
            </a:r>
            <a:r>
              <a:rPr lang="en-GB" altLang="ja-JP" sz="2800" dirty="0">
                <a:latin typeface="Times New Roman" pitchFamily="18" charset="0"/>
                <a:cs typeface="Times New Roman" pitchFamily="18" charset="0"/>
              </a:rPr>
              <a:t>Earth-exploration </a:t>
            </a:r>
            <a:r>
              <a:rPr lang="en-GB" altLang="ja-JP" sz="2800" dirty="0" smtClean="0">
                <a:latin typeface="Times New Roman" pitchFamily="18" charset="0"/>
                <a:cs typeface="Times New Roman" pitchFamily="18" charset="0"/>
              </a:rPr>
              <a:t>satellite systems </a:t>
            </a:r>
          </a:p>
          <a:p>
            <a:pPr algn="just">
              <a:lnSpc>
                <a:spcPct val="90000"/>
              </a:lnSpc>
              <a:buFont typeface="Monotype Sorts" pitchFamily="2" charset="2"/>
              <a:buNone/>
            </a:pPr>
            <a:r>
              <a:rPr lang="en-GB" altLang="ja-JP" sz="2800" dirty="0">
                <a:latin typeface="Times New Roman" pitchFamily="18" charset="0"/>
                <a:cs typeface="Times New Roman" pitchFamily="18" charset="0"/>
              </a:rPr>
              <a:t> </a:t>
            </a:r>
            <a:r>
              <a:rPr lang="en-GB" altLang="ja-JP" sz="2800" dirty="0" smtClean="0">
                <a:latin typeface="Times New Roman" pitchFamily="18" charset="0"/>
                <a:cs typeface="Times New Roman" pitchFamily="18" charset="0"/>
              </a:rPr>
              <a:t> and </a:t>
            </a:r>
            <a:r>
              <a:rPr lang="en-GB" altLang="ja-JP" sz="2800" dirty="0">
                <a:latin typeface="Times New Roman" pitchFamily="18" charset="0"/>
                <a:cs typeface="Times New Roman" pitchFamily="18" charset="0"/>
              </a:rPr>
              <a:t>meteorological elements</a:t>
            </a:r>
            <a:endParaRPr lang="en-GB" altLang="ja-JP" sz="2800" dirty="0">
              <a:latin typeface="Times New Roman" pitchFamily="18" charset="0"/>
              <a:ea typeface="ＭＳ 明朝" pitchFamily="49" charset="-128"/>
              <a:cs typeface="Times New Roman" pitchFamily="18" charset="0"/>
            </a:endParaRPr>
          </a:p>
          <a:p>
            <a:pPr algn="just">
              <a:lnSpc>
                <a:spcPct val="90000"/>
              </a:lnSpc>
            </a:pPr>
            <a:r>
              <a:rPr lang="en-GB" altLang="ja-JP" sz="2800" b="1" dirty="0" smtClean="0">
                <a:solidFill>
                  <a:srgbClr val="FF0000"/>
                </a:solidFill>
                <a:latin typeface="Times New Roman" pitchFamily="18" charset="0"/>
                <a:cs typeface="Times New Roman" pitchFamily="18" charset="0"/>
              </a:rPr>
              <a:t>WP 7D</a:t>
            </a:r>
          </a:p>
          <a:p>
            <a:pPr algn="just">
              <a:lnSpc>
                <a:spcPct val="90000"/>
              </a:lnSpc>
              <a:buFont typeface="Monotype Sorts" pitchFamily="2" charset="2"/>
              <a:buNone/>
            </a:pPr>
            <a:r>
              <a:rPr lang="en-GB" altLang="ja-JP" sz="2800" b="1" dirty="0" smtClean="0">
                <a:solidFill>
                  <a:srgbClr val="FF0000"/>
                </a:solidFill>
                <a:latin typeface="Times New Roman" pitchFamily="18" charset="0"/>
                <a:cs typeface="Times New Roman" pitchFamily="18" charset="0"/>
              </a:rPr>
              <a:t>: </a:t>
            </a:r>
            <a:r>
              <a:rPr lang="en-GB" altLang="ja-JP" sz="2800" b="1" dirty="0">
                <a:solidFill>
                  <a:srgbClr val="FF0000"/>
                </a:solidFill>
                <a:latin typeface="Times New Roman" pitchFamily="18" charset="0"/>
                <a:cs typeface="Times New Roman" pitchFamily="18" charset="0"/>
              </a:rPr>
              <a:t>Radio </a:t>
            </a:r>
            <a:r>
              <a:rPr lang="en-GB" altLang="ja-JP" sz="2800" b="1" dirty="0" smtClean="0">
                <a:solidFill>
                  <a:srgbClr val="FF0000"/>
                </a:solidFill>
                <a:latin typeface="Times New Roman" pitchFamily="18" charset="0"/>
                <a:cs typeface="Times New Roman" pitchFamily="18" charset="0"/>
              </a:rPr>
              <a:t>Astronomy</a:t>
            </a:r>
            <a:endParaRPr lang="en-GB" altLang="ja-JP" sz="2800" dirty="0">
              <a:solidFill>
                <a:srgbClr val="FF0000"/>
              </a:solidFill>
              <a:latin typeface="Times New Roman" pitchFamily="18" charset="0"/>
              <a:ea typeface="ＭＳ 明朝" pitchFamily="49" charset="-128"/>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bwMode="auto">
          <a:xfrm>
            <a:off x="1476375" y="836613"/>
            <a:ext cx="4105275" cy="563562"/>
          </a:xfrm>
          <a:solidFill>
            <a:schemeClr val="bg1">
              <a:lumMod val="95000"/>
            </a:schemeClr>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en-US" altLang="ko-KR" sz="2000" b="1" dirty="0"/>
              <a:t>ITU-R Recommendation Series</a:t>
            </a:r>
          </a:p>
        </p:txBody>
      </p:sp>
      <p:sp>
        <p:nvSpPr>
          <p:cNvPr id="537603" name="Rectangle 3"/>
          <p:cNvSpPr>
            <a:spLocks noChangeArrowheads="1"/>
          </p:cNvSpPr>
          <p:nvPr/>
        </p:nvSpPr>
        <p:spPr bwMode="auto">
          <a:xfrm>
            <a:off x="395288" y="1557338"/>
            <a:ext cx="8382000" cy="5355312"/>
          </a:xfrm>
          <a:prstGeom prst="rect">
            <a:avLst/>
          </a:prstGeom>
          <a:noFill/>
          <a:ln w="9525">
            <a:noFill/>
            <a:miter lim="800000"/>
            <a:headEnd/>
            <a:tailEnd/>
          </a:ln>
          <a:effectLst/>
        </p:spPr>
        <p:txBody>
          <a:bodyPr>
            <a:spAutoFit/>
          </a:bodyPr>
          <a:lstStyle/>
          <a:p>
            <a:pPr latinLnBrk="0"/>
            <a:r>
              <a:rPr kumimoji="0" lang="en-US" altLang="ko-KR" sz="1800" dirty="0">
                <a:solidFill>
                  <a:schemeClr val="tx1"/>
                </a:solidFill>
                <a:latin typeface="Arial" pitchFamily="34" charset="0"/>
                <a:ea typeface="굴림" pitchFamily="50" charset="-127"/>
              </a:rPr>
              <a:t>BO</a:t>
            </a:r>
            <a:r>
              <a:rPr kumimoji="0" lang="en-US" altLang="ko-KR" sz="1800" b="0" dirty="0">
                <a:solidFill>
                  <a:schemeClr val="tx1"/>
                </a:solidFill>
                <a:latin typeface="Arial" pitchFamily="34" charset="0"/>
                <a:ea typeface="굴림" pitchFamily="50" charset="-127"/>
              </a:rPr>
              <a:t>    Satellite Delivery</a:t>
            </a:r>
          </a:p>
          <a:p>
            <a:pPr latinLnBrk="0"/>
            <a:r>
              <a:rPr kumimoji="0" lang="en-US" altLang="ko-KR" sz="1800" dirty="0">
                <a:solidFill>
                  <a:schemeClr val="tx1"/>
                </a:solidFill>
                <a:latin typeface="Arial" pitchFamily="34" charset="0"/>
                <a:ea typeface="굴림" pitchFamily="50" charset="-127"/>
              </a:rPr>
              <a:t>BR    </a:t>
            </a:r>
            <a:r>
              <a:rPr kumimoji="0" lang="en-US" altLang="ko-KR" sz="1800" b="0" dirty="0">
                <a:solidFill>
                  <a:schemeClr val="tx1"/>
                </a:solidFill>
                <a:latin typeface="Arial" pitchFamily="34" charset="0"/>
                <a:ea typeface="굴림" pitchFamily="50" charset="-127"/>
              </a:rPr>
              <a:t>Recording for production, archival and play-out; film for</a:t>
            </a:r>
          </a:p>
          <a:p>
            <a:pPr latinLnBrk="0"/>
            <a:r>
              <a:rPr kumimoji="0" lang="en-US" altLang="ko-KR" sz="1800" b="0" dirty="0">
                <a:solidFill>
                  <a:schemeClr val="tx1"/>
                </a:solidFill>
                <a:latin typeface="Arial" pitchFamily="34" charset="0"/>
                <a:ea typeface="굴림" pitchFamily="50" charset="-127"/>
              </a:rPr>
              <a:t>          television</a:t>
            </a:r>
          </a:p>
          <a:p>
            <a:pPr latinLnBrk="0"/>
            <a:r>
              <a:rPr kumimoji="0" lang="en-US" altLang="ko-KR" sz="1800" dirty="0">
                <a:solidFill>
                  <a:schemeClr val="tx1"/>
                </a:solidFill>
                <a:latin typeface="Arial" pitchFamily="34" charset="0"/>
                <a:ea typeface="굴림" pitchFamily="50" charset="-127"/>
              </a:rPr>
              <a:t>BS     </a:t>
            </a:r>
            <a:r>
              <a:rPr kumimoji="0" lang="en-US" altLang="ko-KR" sz="1800" b="0" dirty="0">
                <a:solidFill>
                  <a:schemeClr val="tx1"/>
                </a:solidFill>
                <a:latin typeface="Arial" pitchFamily="34" charset="0"/>
                <a:ea typeface="굴림" pitchFamily="50" charset="-127"/>
              </a:rPr>
              <a:t>Broadcasting service (sound)</a:t>
            </a:r>
          </a:p>
          <a:p>
            <a:pPr latinLnBrk="0"/>
            <a:r>
              <a:rPr kumimoji="0" lang="en-US" altLang="ko-KR" sz="1800" dirty="0">
                <a:solidFill>
                  <a:schemeClr val="tx1"/>
                </a:solidFill>
                <a:latin typeface="Arial" pitchFamily="34" charset="0"/>
                <a:ea typeface="굴림" pitchFamily="50" charset="-127"/>
              </a:rPr>
              <a:t>BT     </a:t>
            </a:r>
            <a:r>
              <a:rPr kumimoji="0" lang="en-US" altLang="ko-KR" sz="1800" b="0" dirty="0">
                <a:solidFill>
                  <a:schemeClr val="tx1"/>
                </a:solidFill>
                <a:latin typeface="Arial" pitchFamily="34" charset="0"/>
                <a:ea typeface="굴림" pitchFamily="50" charset="-127"/>
              </a:rPr>
              <a:t>Broadcasting service (television)</a:t>
            </a:r>
          </a:p>
          <a:p>
            <a:pPr latinLnBrk="0"/>
            <a:r>
              <a:rPr kumimoji="0" lang="en-US" altLang="ko-KR" sz="1800" dirty="0">
                <a:solidFill>
                  <a:schemeClr val="tx1"/>
                </a:solidFill>
                <a:latin typeface="Arial" pitchFamily="34" charset="0"/>
                <a:ea typeface="굴림" pitchFamily="50" charset="-127"/>
              </a:rPr>
              <a:t>F        </a:t>
            </a:r>
            <a:r>
              <a:rPr kumimoji="0" lang="en-US" altLang="ko-KR" sz="1800" b="0" dirty="0">
                <a:solidFill>
                  <a:schemeClr val="tx1"/>
                </a:solidFill>
                <a:latin typeface="Arial" pitchFamily="34" charset="0"/>
                <a:ea typeface="굴림" pitchFamily="50" charset="-127"/>
              </a:rPr>
              <a:t>Fixed service</a:t>
            </a:r>
          </a:p>
          <a:p>
            <a:pPr latinLnBrk="0"/>
            <a:r>
              <a:rPr kumimoji="0" lang="en-US" altLang="ko-KR" sz="1800" dirty="0">
                <a:solidFill>
                  <a:schemeClr val="tx1"/>
                </a:solidFill>
                <a:latin typeface="Arial" pitchFamily="34" charset="0"/>
                <a:ea typeface="굴림" pitchFamily="50" charset="-127"/>
              </a:rPr>
              <a:t>M       </a:t>
            </a:r>
            <a:r>
              <a:rPr kumimoji="0" lang="en-US" altLang="ko-KR" sz="1800" b="0" dirty="0">
                <a:solidFill>
                  <a:schemeClr val="tx1"/>
                </a:solidFill>
                <a:latin typeface="Arial" pitchFamily="34" charset="0"/>
                <a:ea typeface="굴림" pitchFamily="50" charset="-127"/>
              </a:rPr>
              <a:t>Mobile, </a:t>
            </a:r>
            <a:r>
              <a:rPr kumimoji="0" lang="en-US" altLang="ko-KR" sz="1800" b="0" dirty="0" err="1">
                <a:solidFill>
                  <a:schemeClr val="tx1"/>
                </a:solidFill>
                <a:latin typeface="Arial" pitchFamily="34" charset="0"/>
                <a:ea typeface="굴림" pitchFamily="50" charset="-127"/>
              </a:rPr>
              <a:t>radiodetermination</a:t>
            </a:r>
            <a:r>
              <a:rPr kumimoji="0" lang="en-US" altLang="ko-KR" sz="1800" b="0" dirty="0">
                <a:solidFill>
                  <a:schemeClr val="tx1"/>
                </a:solidFill>
                <a:latin typeface="Arial" pitchFamily="34" charset="0"/>
                <a:ea typeface="굴림" pitchFamily="50" charset="-127"/>
              </a:rPr>
              <a:t>, amateur and related satellite</a:t>
            </a:r>
          </a:p>
          <a:p>
            <a:pPr latinLnBrk="0"/>
            <a:r>
              <a:rPr kumimoji="0" lang="en-US" altLang="ko-KR" sz="1800" b="0" dirty="0">
                <a:solidFill>
                  <a:schemeClr val="tx1"/>
                </a:solidFill>
                <a:latin typeface="Arial" pitchFamily="34" charset="0"/>
                <a:ea typeface="굴림" pitchFamily="50" charset="-127"/>
              </a:rPr>
              <a:t>           services</a:t>
            </a:r>
          </a:p>
          <a:p>
            <a:pPr latinLnBrk="0"/>
            <a:r>
              <a:rPr kumimoji="0" lang="en-US" altLang="ko-KR" sz="1800" dirty="0">
                <a:solidFill>
                  <a:schemeClr val="tx1"/>
                </a:solidFill>
                <a:latin typeface="Arial" pitchFamily="34" charset="0"/>
                <a:ea typeface="굴림" pitchFamily="50" charset="-127"/>
              </a:rPr>
              <a:t>P        </a:t>
            </a:r>
            <a:r>
              <a:rPr kumimoji="0" lang="en-US" altLang="ko-KR" sz="1800" b="0" dirty="0" err="1">
                <a:solidFill>
                  <a:schemeClr val="tx1"/>
                </a:solidFill>
                <a:latin typeface="Arial" pitchFamily="34" charset="0"/>
                <a:ea typeface="굴림" pitchFamily="50" charset="-127"/>
              </a:rPr>
              <a:t>Radiowave</a:t>
            </a:r>
            <a:r>
              <a:rPr kumimoji="0" lang="en-US" altLang="ko-KR" sz="1800" b="0" dirty="0">
                <a:solidFill>
                  <a:schemeClr val="tx1"/>
                </a:solidFill>
                <a:latin typeface="Arial" pitchFamily="34" charset="0"/>
                <a:ea typeface="굴림" pitchFamily="50" charset="-127"/>
              </a:rPr>
              <a:t> propagation</a:t>
            </a:r>
          </a:p>
          <a:p>
            <a:pPr latinLnBrk="0"/>
            <a:r>
              <a:rPr kumimoji="0" lang="en-US" altLang="ko-KR" sz="1800" u="sng" dirty="0">
                <a:solidFill>
                  <a:srgbClr val="FF0000"/>
                </a:solidFill>
                <a:latin typeface="Arial" pitchFamily="34" charset="0"/>
                <a:ea typeface="굴림" pitchFamily="50" charset="-127"/>
              </a:rPr>
              <a:t>RA     Radio </a:t>
            </a:r>
            <a:r>
              <a:rPr kumimoji="0" lang="en-US" altLang="ko-KR" sz="1800" u="sng" dirty="0" smtClean="0">
                <a:solidFill>
                  <a:srgbClr val="FF0000"/>
                </a:solidFill>
                <a:latin typeface="Arial" pitchFamily="34" charset="0"/>
                <a:ea typeface="굴림" pitchFamily="50" charset="-127"/>
              </a:rPr>
              <a:t>astronomy (WP7D)</a:t>
            </a:r>
          </a:p>
          <a:p>
            <a:pPr latinLnBrk="0"/>
            <a:r>
              <a:rPr kumimoji="0" lang="en-US" altLang="ko-KR" sz="1800" u="sng" dirty="0" smtClean="0">
                <a:solidFill>
                  <a:schemeClr val="accent2"/>
                </a:solidFill>
                <a:latin typeface="Arial" pitchFamily="34" charset="0"/>
                <a:ea typeface="굴림" pitchFamily="50" charset="-127"/>
              </a:rPr>
              <a:t>RS     </a:t>
            </a:r>
            <a:r>
              <a:rPr lang="en-US" sz="1800" u="sng" dirty="0" smtClean="0">
                <a:solidFill>
                  <a:schemeClr val="accent2"/>
                </a:solidFill>
              </a:rPr>
              <a:t>Remote sensing systems (WP7B)</a:t>
            </a:r>
            <a:endParaRPr kumimoji="0" lang="en-US" altLang="ko-KR" sz="1800" u="sng" dirty="0">
              <a:solidFill>
                <a:schemeClr val="accent2"/>
              </a:solidFill>
              <a:latin typeface="Arial" pitchFamily="34" charset="0"/>
              <a:ea typeface="굴림" pitchFamily="50" charset="-127"/>
            </a:endParaRPr>
          </a:p>
          <a:p>
            <a:pPr latinLnBrk="0"/>
            <a:r>
              <a:rPr kumimoji="0" lang="en-US" altLang="ko-KR" sz="1800" dirty="0">
                <a:solidFill>
                  <a:schemeClr val="tx1"/>
                </a:solidFill>
                <a:latin typeface="Arial" pitchFamily="34" charset="0"/>
                <a:ea typeface="굴림" pitchFamily="50" charset="-127"/>
              </a:rPr>
              <a:t>S        </a:t>
            </a:r>
            <a:r>
              <a:rPr kumimoji="0" lang="en-US" altLang="ko-KR" sz="1800" b="0" dirty="0">
                <a:solidFill>
                  <a:schemeClr val="tx1"/>
                </a:solidFill>
                <a:latin typeface="Arial" pitchFamily="34" charset="0"/>
                <a:ea typeface="굴림" pitchFamily="50" charset="-127"/>
              </a:rPr>
              <a:t>Fixed satellite service</a:t>
            </a:r>
          </a:p>
          <a:p>
            <a:pPr latinLnBrk="0"/>
            <a:r>
              <a:rPr kumimoji="0" lang="en-US" altLang="ko-KR" sz="1800" u="sng" dirty="0">
                <a:solidFill>
                  <a:schemeClr val="accent2"/>
                </a:solidFill>
                <a:latin typeface="Arial" pitchFamily="34" charset="0"/>
                <a:ea typeface="굴림" pitchFamily="50" charset="-127"/>
              </a:rPr>
              <a:t>SA     </a:t>
            </a:r>
            <a:r>
              <a:rPr kumimoji="0" lang="en-US" altLang="ko-KR" sz="1800" b="0" u="sng" dirty="0">
                <a:solidFill>
                  <a:schemeClr val="accent2"/>
                </a:solidFill>
                <a:latin typeface="Arial" pitchFamily="34" charset="0"/>
                <a:ea typeface="굴림" pitchFamily="50" charset="-127"/>
              </a:rPr>
              <a:t>Space applications and </a:t>
            </a:r>
            <a:r>
              <a:rPr kumimoji="0" lang="en-US" altLang="ko-KR" sz="1800" b="0" u="sng" dirty="0" smtClean="0">
                <a:solidFill>
                  <a:schemeClr val="accent2"/>
                </a:solidFill>
                <a:latin typeface="Arial" pitchFamily="34" charset="0"/>
                <a:ea typeface="굴림" pitchFamily="50" charset="-127"/>
              </a:rPr>
              <a:t>meteorology (WP7C)</a:t>
            </a:r>
            <a:endParaRPr kumimoji="0" lang="en-US" altLang="ko-KR" sz="1800" b="0" u="sng" dirty="0">
              <a:solidFill>
                <a:schemeClr val="accent2"/>
              </a:solidFill>
              <a:latin typeface="Arial" pitchFamily="34" charset="0"/>
              <a:ea typeface="굴림" pitchFamily="50" charset="-127"/>
            </a:endParaRPr>
          </a:p>
          <a:p>
            <a:pPr latinLnBrk="0"/>
            <a:r>
              <a:rPr kumimoji="0" lang="en-US" altLang="ko-KR" sz="1800" dirty="0">
                <a:solidFill>
                  <a:schemeClr val="tx1"/>
                </a:solidFill>
                <a:latin typeface="Arial" pitchFamily="34" charset="0"/>
                <a:ea typeface="굴림" pitchFamily="50" charset="-127"/>
              </a:rPr>
              <a:t>SF      </a:t>
            </a:r>
            <a:r>
              <a:rPr kumimoji="0" lang="en-US" altLang="ko-KR" sz="1800" b="0" dirty="0">
                <a:solidFill>
                  <a:schemeClr val="tx1"/>
                </a:solidFill>
                <a:latin typeface="Arial" pitchFamily="34" charset="0"/>
                <a:ea typeface="굴림" pitchFamily="50" charset="-127"/>
              </a:rPr>
              <a:t>Frequency sharing and coordination between fixed satellite</a:t>
            </a:r>
          </a:p>
          <a:p>
            <a:pPr latinLnBrk="0"/>
            <a:r>
              <a:rPr kumimoji="0" lang="en-US" altLang="ko-KR" sz="1800" b="0" dirty="0">
                <a:solidFill>
                  <a:schemeClr val="tx1"/>
                </a:solidFill>
                <a:latin typeface="Arial" pitchFamily="34" charset="0"/>
                <a:ea typeface="굴림" pitchFamily="50" charset="-127"/>
              </a:rPr>
              <a:t>           and fixed  service systems</a:t>
            </a:r>
          </a:p>
          <a:p>
            <a:pPr latinLnBrk="0"/>
            <a:r>
              <a:rPr kumimoji="0" lang="en-US" altLang="ko-KR" sz="1800" dirty="0">
                <a:solidFill>
                  <a:schemeClr val="tx1"/>
                </a:solidFill>
                <a:latin typeface="Arial" pitchFamily="34" charset="0"/>
                <a:ea typeface="굴림" pitchFamily="50" charset="-127"/>
              </a:rPr>
              <a:t>SM     </a:t>
            </a:r>
            <a:r>
              <a:rPr kumimoji="0" lang="en-US" altLang="ko-KR" sz="1800" b="0" dirty="0">
                <a:solidFill>
                  <a:schemeClr val="tx1"/>
                </a:solidFill>
                <a:latin typeface="Arial" pitchFamily="34" charset="0"/>
                <a:ea typeface="굴림" pitchFamily="50" charset="-127"/>
              </a:rPr>
              <a:t>Spectrum management</a:t>
            </a:r>
          </a:p>
          <a:p>
            <a:pPr latinLnBrk="0"/>
            <a:r>
              <a:rPr kumimoji="0" lang="en-US" altLang="ko-KR" sz="1800" dirty="0">
                <a:solidFill>
                  <a:schemeClr val="tx1"/>
                </a:solidFill>
                <a:latin typeface="Arial" pitchFamily="34" charset="0"/>
                <a:ea typeface="굴림" pitchFamily="50" charset="-127"/>
              </a:rPr>
              <a:t>SNG   </a:t>
            </a:r>
            <a:r>
              <a:rPr kumimoji="0" lang="en-US" altLang="ko-KR" sz="1800" b="0" dirty="0">
                <a:solidFill>
                  <a:schemeClr val="tx1"/>
                </a:solidFill>
                <a:latin typeface="Arial" pitchFamily="34" charset="0"/>
                <a:ea typeface="굴림" pitchFamily="50" charset="-127"/>
              </a:rPr>
              <a:t>Satellite news gathering</a:t>
            </a:r>
          </a:p>
          <a:p>
            <a:pPr latinLnBrk="0"/>
            <a:r>
              <a:rPr kumimoji="0" lang="en-US" altLang="ko-KR" sz="1800" u="sng" dirty="0">
                <a:solidFill>
                  <a:schemeClr val="accent2"/>
                </a:solidFill>
                <a:latin typeface="Arial" pitchFamily="34" charset="0"/>
                <a:ea typeface="굴림" pitchFamily="50" charset="-127"/>
              </a:rPr>
              <a:t>TF      </a:t>
            </a:r>
            <a:r>
              <a:rPr kumimoji="0" lang="en-US" altLang="ko-KR" sz="1800" b="0" u="sng" dirty="0">
                <a:solidFill>
                  <a:schemeClr val="accent2"/>
                </a:solidFill>
                <a:latin typeface="Arial" pitchFamily="34" charset="0"/>
                <a:ea typeface="굴림" pitchFamily="50" charset="-127"/>
              </a:rPr>
              <a:t>Time signals and frequency standards </a:t>
            </a:r>
            <a:r>
              <a:rPr kumimoji="0" lang="en-US" altLang="ko-KR" sz="1800" b="0" u="sng" dirty="0" smtClean="0">
                <a:solidFill>
                  <a:schemeClr val="accent2"/>
                </a:solidFill>
                <a:latin typeface="Arial" pitchFamily="34" charset="0"/>
                <a:ea typeface="굴림" pitchFamily="50" charset="-127"/>
              </a:rPr>
              <a:t>emissions (WP7A)</a:t>
            </a:r>
            <a:endParaRPr kumimoji="0" lang="en-US" altLang="ko-KR" sz="1800" b="0" u="sng" dirty="0">
              <a:solidFill>
                <a:schemeClr val="accent2"/>
              </a:solidFill>
              <a:latin typeface="Arial" pitchFamily="34" charset="0"/>
              <a:ea typeface="굴림" pitchFamily="50" charset="-127"/>
            </a:endParaRPr>
          </a:p>
          <a:p>
            <a:pPr latinLnBrk="0"/>
            <a:r>
              <a:rPr kumimoji="0" lang="en-US" altLang="ko-KR" sz="1800" dirty="0">
                <a:solidFill>
                  <a:schemeClr val="tx1"/>
                </a:solidFill>
                <a:latin typeface="Arial" pitchFamily="34" charset="0"/>
                <a:ea typeface="굴림" pitchFamily="50" charset="-127"/>
              </a:rPr>
              <a:t>V        </a:t>
            </a:r>
            <a:r>
              <a:rPr kumimoji="0" lang="en-US" altLang="ko-KR" sz="1800" b="0" dirty="0">
                <a:solidFill>
                  <a:schemeClr val="tx1"/>
                </a:solidFill>
                <a:latin typeface="Arial" pitchFamily="34" charset="0"/>
                <a:ea typeface="굴림" pitchFamily="50" charset="-127"/>
              </a:rPr>
              <a:t>Vocabulary and related subjects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154092" cy="1074740040"/>
        </p:xfrm>
        <a:graphic>
          <a:graphicData uri="http://schemas.openxmlformats.org/drawingml/2006/table">
            <a:tbl>
              <a:tblPr/>
              <a:tblGrid>
                <a:gridCol w="5529252"/>
                <a:gridCol w="208280"/>
                <a:gridCol w="208280"/>
                <a:gridCol w="208280"/>
              </a:tblGrid>
              <a:tr h="0">
                <a:tc>
                  <a:txBody>
                    <a:bodyPr/>
                    <a:lstStyle/>
                    <a:p>
                      <a:endParaRPr lang="ko-KR" altLang="en-US"/>
                    </a:p>
                  </a:txBody>
                  <a:tcPr marL="0" marR="0" marT="0" marB="0">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endParaRPr lang="ko-KR" altLang="en-US"/>
                    </a:p>
                  </a:txBody>
                  <a:tcPr marL="28575" marR="28575" marT="28575" marB="28575">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endParaRPr lang="ko-KR" altLang="en-US"/>
                    </a:p>
                  </a:txBody>
                  <a:tcPr marL="28575" marR="28575" marT="28575" marB="28575">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endParaRPr lang="ko-KR" altLang="en-US"/>
                    </a:p>
                  </a:txBody>
                  <a:tcPr marL="0" marR="0" marT="0" marB="0">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pPr algn="l"/>
                      <a:r>
                        <a:rPr lang="en-US"/>
                        <a:t> ITU-R Questions</a:t>
                      </a:r>
                    </a:p>
                  </a:txBody>
                  <a:tcPr marL="0" marR="0" marT="0" marB="0">
                    <a:lnL>
                      <a:noFill/>
                    </a:lnL>
                    <a:lnR>
                      <a:noFill/>
                    </a:lnR>
                    <a:lnT>
                      <a:noFill/>
                    </a:lnT>
                    <a:lnB>
                      <a:noFill/>
                    </a:lnB>
                  </a:tcPr>
                </a:tc>
                <a:tc>
                  <a:txBody>
                    <a:bodyPr/>
                    <a:lstStyle/>
                    <a:p>
                      <a:endParaRPr lang="ko-KR" altLang="en-US"/>
                    </a:p>
                  </a:txBody>
                  <a:tcPr marL="0" marR="0" marT="0" marB="0">
                    <a:lnL>
                      <a:noFill/>
                    </a:lnL>
                    <a:lnR>
                      <a:noFill/>
                    </a:lnR>
                    <a:lnB>
                      <a:noFill/>
                    </a:lnB>
                  </a:tcPr>
                </a:tc>
                <a:tc>
                  <a:txBody>
                    <a:bodyPr/>
                    <a:lstStyle/>
                    <a:p>
                      <a:pPr latinLnBrk="1"/>
                      <a:endParaRPr lang="ko-KR" altLang="en-US"/>
                    </a:p>
                  </a:txBody>
                  <a:tcPr>
                    <a:lnL>
                      <a:noFill/>
                    </a:lnL>
                  </a:tcPr>
                </a:tc>
                <a:tc>
                  <a:txBody>
                    <a:bodyPr/>
                    <a:lstStyle/>
                    <a:p>
                      <a:pPr latinLnBrk="1"/>
                      <a:endParaRPr lang="ko-KR" altLang="en-US"/>
                    </a:p>
                  </a:txBody>
                  <a:tcPr/>
                </a:tc>
              </a:tr>
              <a:tr h="0">
                <a:tc>
                  <a:txBody>
                    <a:bodyPr/>
                    <a:lstStyle/>
                    <a:p>
                      <a:pPr algn="l"/>
                      <a:endParaRPr lang="ko-KR" altLang="en-US"/>
                    </a:p>
                  </a:txBody>
                  <a:tcPr marL="0" marR="0" marT="0" marB="0">
                    <a:lnL>
                      <a:noFill/>
                    </a:lnL>
                    <a:lnR>
                      <a:noFill/>
                    </a:lnR>
                    <a:lnT>
                      <a:noFill/>
                    </a:lnT>
                    <a:lnB>
                      <a:noFill/>
                    </a:lnB>
                  </a:tcPr>
                </a:tc>
                <a:tc>
                  <a:txBody>
                    <a:bodyPr/>
                    <a:lstStyle/>
                    <a:p>
                      <a:pPr algn="l"/>
                      <a:r>
                        <a:rPr lang="en-US">
                          <a:hlinkClick r:id="rId3" action="ppaction://hlinkfile"/>
                        </a:rPr>
                        <a:t>RSS Feed </a:t>
                      </a:r>
                      <a:endParaRPr lang="en-US"/>
                    </a:p>
                  </a:txBody>
                  <a:tcPr marL="0" marR="0" marT="0" marB="0">
                    <a:lnL>
                      <a:noFill/>
                    </a:lnL>
                    <a:lnR>
                      <a:noFill/>
                    </a:lnR>
                    <a:lnT>
                      <a:noFill/>
                    </a:lnT>
                    <a:lnB>
                      <a:noFill/>
                    </a:lnB>
                  </a:tcPr>
                </a:tc>
                <a:tc>
                  <a:txBody>
                    <a:bodyPr/>
                    <a:lstStyle/>
                    <a:p>
                      <a:pPr algn="l"/>
                      <a:endParaRPr lang="ko-KR" altLang="en-US"/>
                    </a:p>
                  </a:txBody>
                  <a:tcPr marL="0" marR="0" marT="0" marB="0">
                    <a:lnL>
                      <a:noFill/>
                    </a:lnL>
                    <a:lnR>
                      <a:noFill/>
                    </a:lnR>
                    <a:lnB>
                      <a:noFill/>
                    </a:lnB>
                  </a:tcPr>
                </a:tc>
                <a:tc>
                  <a:txBody>
                    <a:bodyPr/>
                    <a:lstStyle/>
                    <a:p>
                      <a:pPr latinLnBrk="1"/>
                      <a:endParaRPr lang="ko-KR" altLang="en-US"/>
                    </a:p>
                  </a:txBody>
                  <a:tcPr>
                    <a:lnL>
                      <a:noFill/>
                    </a:lnL>
                  </a:tcPr>
                </a:tc>
              </a:tr>
              <a:tr h="0">
                <a:tc>
                  <a:txBody>
                    <a:bodyPr/>
                    <a:lstStyle/>
                    <a:p>
                      <a:pPr algn="l"/>
                      <a:r>
                        <a:rPr lang="en-US"/>
                        <a:t>Number</a:t>
                      </a:r>
                    </a:p>
                  </a:txBody>
                  <a:tcPr marL="28575" marR="28575" marT="28575" marB="28575">
                    <a:lnL>
                      <a:noFill/>
                    </a:lnL>
                    <a:lnR>
                      <a:noFill/>
                    </a:lnR>
                    <a:lnT>
                      <a:noFill/>
                    </a:lnT>
                    <a:lnB>
                      <a:noFill/>
                    </a:lnB>
                  </a:tcPr>
                </a:tc>
                <a:tc>
                  <a:txBody>
                    <a:bodyPr/>
                    <a:lstStyle/>
                    <a:p>
                      <a:pPr algn="l"/>
                      <a:r>
                        <a:rPr lang="en-US"/>
                        <a:t>Category</a:t>
                      </a:r>
                    </a:p>
                  </a:txBody>
                  <a:tcPr marL="28575" marR="28575" marT="28575" marB="28575">
                    <a:lnL>
                      <a:noFill/>
                    </a:lnL>
                    <a:lnR>
                      <a:noFill/>
                    </a:lnR>
                    <a:lnT>
                      <a:noFill/>
                    </a:lnT>
                    <a:lnB>
                      <a:noFill/>
                    </a:lnB>
                  </a:tcPr>
                </a:tc>
                <a:tc>
                  <a:txBody>
                    <a:bodyPr/>
                    <a:lstStyle/>
                    <a:p>
                      <a:pPr algn="l"/>
                      <a:r>
                        <a:rPr lang="en-US"/>
                        <a:t>Group</a:t>
                      </a:r>
                    </a:p>
                  </a:txBody>
                  <a:tcPr marL="28575" marR="28575" marT="28575" marB="28575">
                    <a:lnL>
                      <a:noFill/>
                    </a:lnL>
                    <a:lnR>
                      <a:noFill/>
                    </a:lnR>
                    <a:lnT>
                      <a:noFill/>
                    </a:lnT>
                    <a:lnB>
                      <a:noFill/>
                    </a:lnB>
                  </a:tcPr>
                </a:tc>
                <a:tc>
                  <a:txBody>
                    <a:bodyPr/>
                    <a:lstStyle/>
                    <a:p>
                      <a:pPr algn="l"/>
                      <a:r>
                        <a:rPr lang="en-US"/>
                        <a:t>Title</a:t>
                      </a:r>
                    </a:p>
                  </a:txBody>
                  <a:tcPr marL="28575" marR="28575" marT="28575" marB="28575">
                    <a:lnL>
                      <a:noFill/>
                    </a:lnL>
                    <a:lnR>
                      <a:noFill/>
                    </a:lnR>
                    <a:lnB>
                      <a:noFill/>
                    </a:lnB>
                  </a:tcPr>
                </a:tc>
              </a:tr>
              <a:tr h="0">
                <a:tc>
                  <a:txBody>
                    <a:bodyPr/>
                    <a:lstStyle/>
                    <a:p>
                      <a:pPr algn="l"/>
                      <a:r>
                        <a:rPr lang="en-US" altLang="ko-KR" b="1">
                          <a:hlinkClick r:id="rId4" action="ppaction://hlinkfile"/>
                        </a:rPr>
                        <a:t>101-2/7</a:t>
                      </a:r>
                      <a:r>
                        <a:rPr lang="ko-KR" altLang="en-US">
                          <a:hlinkClick r:id="rId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Performance and reliability of frequency standards and their use in time-scales  </a:t>
                      </a:r>
                      <a:br>
                        <a:rPr lang="en-US" i="0">
                          <a:solidFill>
                            <a:srgbClr val="000000"/>
                          </a:solidFill>
                        </a:rPr>
                      </a:br>
                      <a:r>
                        <a:rPr lang="en-US" i="0">
                          <a:solidFill>
                            <a:srgbClr val="000000"/>
                          </a:solidFill>
                        </a:rPr>
                        <a:t>Note - Suppressed on 19/10/07 (RA-07)</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6" action="ppaction://hlinkfile"/>
                        </a:rPr>
                        <a:t>102-2/7</a:t>
                      </a:r>
                      <a:r>
                        <a:rPr lang="ko-KR" altLang="en-US">
                          <a:hlinkClick r:id="rId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Terrestrial standard-frequency and time-signal dissemination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7" action="ppaction://hlinkfile"/>
                        </a:rPr>
                        <a:t>104-2/7</a:t>
                      </a:r>
                      <a:r>
                        <a:rPr lang="ko-KR" altLang="en-US">
                          <a:hlinkClick r:id="rId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Stability of standard-frequency and time-signal emissions as received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8" action="ppaction://hlinkfile"/>
                        </a:rPr>
                        <a:t>110-2/7</a:t>
                      </a:r>
                      <a:r>
                        <a:rPr lang="ko-KR" altLang="en-US">
                          <a:hlinkClick r:id="rId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Time codes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9" action="ppaction://hlinkfile"/>
                        </a:rPr>
                        <a:t>111-1/7</a:t>
                      </a:r>
                      <a:r>
                        <a:rPr lang="ko-KR" altLang="en-US">
                          <a:hlinkClick r:id="rId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Signal delays in antennas and other circuits and their calibration for high-accuracy time transfer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0" action="ppaction://hlinkfile"/>
                        </a:rPr>
                        <a:t>118-2/7</a:t>
                      </a:r>
                      <a:r>
                        <a:rPr lang="ko-KR" altLang="en-US">
                          <a:hlinkClick r:id="rId1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Factors which affect frequency sharing between data relay satellite systems and systems of other services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2" action="ppaction://hlinkfile"/>
                        </a:rPr>
                        <a:t>129-2/7</a:t>
                      </a:r>
                      <a:r>
                        <a:rPr lang="ko-KR" altLang="en-US">
                          <a:hlinkClick r:id="rId1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a:t>
                      </a:r>
                      <a:r>
                        <a:rPr lang="en-US">
                          <a:hlinkClick r:id="rId13" action="ppaction://hlinkfile"/>
                        </a:rPr>
                        <a:t>WP7C</a:t>
                      </a:r>
                      <a:r>
                        <a:rPr lang="en-US"/>
                        <a:t>/</a:t>
                      </a:r>
                      <a:r>
                        <a:rPr lang="en-US">
                          <a:hlinkClick r:id="rId14" action="ppaction://hlinkfile"/>
                        </a:rPr>
                        <a:t>WP7D</a:t>
                      </a:r>
                      <a:endParaRPr lang="en-US"/>
                    </a:p>
                  </a:txBody>
                  <a:tcPr marL="28575" marR="28575" marT="28575" marB="28575">
                    <a:lnL>
                      <a:noFill/>
                    </a:lnL>
                    <a:lnR>
                      <a:noFill/>
                    </a:lnR>
                    <a:lnT>
                      <a:noFill/>
                    </a:lnT>
                    <a:lnB>
                      <a:noFill/>
                    </a:lnB>
                  </a:tcPr>
                </a:tc>
                <a:tc>
                  <a:txBody>
                    <a:bodyPr/>
                    <a:lstStyle/>
                    <a:p>
                      <a:pPr algn="l"/>
                      <a:r>
                        <a:rPr lang="en-US" i="0">
                          <a:solidFill>
                            <a:srgbClr val="000000"/>
                          </a:solidFill>
                        </a:rPr>
                        <a:t>Unwanted emissions radiated from and received by stations of the science services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5" action="ppaction://hlinkfile"/>
                        </a:rPr>
                        <a:t>139-3/7</a:t>
                      </a:r>
                      <a:r>
                        <a:rPr lang="ko-KR" altLang="en-US">
                          <a:hlinkClick r:id="rId1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Data transmission for Earth exploration-satellite systems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6" action="ppaction://hlinkfile"/>
                        </a:rPr>
                        <a:t>141-3/7</a:t>
                      </a:r>
                      <a:r>
                        <a:rPr lang="ko-KR" altLang="en-US">
                          <a:hlinkClick r:id="rId1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Data transmission for meteorological satellite systems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7" action="ppaction://hlinkfile"/>
                        </a:rPr>
                        <a:t>145-2/7</a:t>
                      </a:r>
                      <a:r>
                        <a:rPr lang="ko-KR" altLang="en-US">
                          <a:hlinkClick r:id="rId1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Technical factors involved in the protection of radioastronomical observations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8" action="ppaction://hlinkfile"/>
                        </a:rPr>
                        <a:t>146-2/7</a:t>
                      </a:r>
                      <a:r>
                        <a:rPr lang="ko-KR" altLang="en-US">
                          <a:hlinkClick r:id="rId1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Criteria for evaluation of interference to radio astronomy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9" action="ppaction://hlinkfile"/>
                        </a:rPr>
                        <a:t>149-1/7</a:t>
                      </a:r>
                      <a:r>
                        <a:rPr lang="ko-KR" altLang="en-US">
                          <a:hlinkClick r:id="rId1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utilization on the far side of the Moon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0" action="ppaction://hlinkfile"/>
                        </a:rPr>
                        <a:t>152-2/7</a:t>
                      </a:r>
                      <a:r>
                        <a:rPr lang="ko-KR" altLang="en-US">
                          <a:hlinkClick r:id="rId2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Standard frequencies and time signals from satellites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1" action="ppaction://hlinkfile"/>
                        </a:rPr>
                        <a:t>201-2/7</a:t>
                      </a:r>
                      <a:r>
                        <a:rPr lang="ko-KR" altLang="en-US">
                          <a:hlinkClick r:id="rId2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Two-way time and frequency transfer through communication satellites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2" action="ppaction://hlinkfile"/>
                        </a:rPr>
                        <a:t>202-1/7</a:t>
                      </a:r>
                      <a:r>
                        <a:rPr lang="ko-KR" altLang="en-US">
                          <a:hlinkClick r:id="rId2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Protection criteria and frequency sharing between space very long baseline interferometry and other space research systems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3" action="ppaction://hlinkfile"/>
                        </a:rPr>
                        <a:t>203-1/7</a:t>
                      </a:r>
                      <a:r>
                        <a:rPr lang="ko-KR" altLang="en-US">
                          <a:hlinkClick r:id="rId2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Characteristics and telecommunication requirements for space very long baseline interferometry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4" action="ppaction://hlinkfile"/>
                        </a:rPr>
                        <a:t>205/7</a:t>
                      </a:r>
                      <a:r>
                        <a:rPr lang="ko-KR" altLang="en-US">
                          <a:hlinkClick r:id="rId2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Radio observations of pulsars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5" action="ppaction://hlinkfile"/>
                        </a:rPr>
                        <a:t>206-1/7</a:t>
                      </a:r>
                      <a:r>
                        <a:rPr lang="ko-KR" altLang="en-US">
                          <a:hlinkClick r:id="rId2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comparisons of remotely located standards at the 10-15 level of uncertainty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6" action="ppaction://hlinkfile"/>
                        </a:rPr>
                        <a:t>207-2/7</a:t>
                      </a:r>
                      <a:r>
                        <a:rPr lang="ko-KR" altLang="en-US">
                          <a:hlinkClick r:id="rId2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Time and frequency transfer using digital communication links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7" action="ppaction://hlinkfile"/>
                        </a:rPr>
                        <a:t>211/7</a:t>
                      </a:r>
                      <a:r>
                        <a:rPr lang="ko-KR" altLang="en-US">
                          <a:hlinkClick r:id="rId2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the space research service and other services in the 37-38 GHz and 40-40.5 GHz bands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8" action="ppaction://hlinkfile"/>
                        </a:rPr>
                        <a:t>213-1/7</a:t>
                      </a:r>
                      <a:r>
                        <a:rPr lang="ko-KR" altLang="en-US">
                          <a:hlinkClick r:id="rId2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(C1)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Compatibility of spaceborne active sensors and systems in the services allocated above the band 5 250-5 460 MHz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9" action="ppaction://hlinkfile"/>
                        </a:rPr>
                        <a:t>215-1/7</a:t>
                      </a:r>
                      <a:r>
                        <a:rPr lang="ko-KR" altLang="en-US">
                          <a:hlinkClick r:id="rId2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Earth exploration-satellite systems (passive), space research systems (passive) and systems in the fixed, mobile and fixed-satellite services in the band 18.6-18.8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0" action="ppaction://hlinkfile"/>
                        </a:rPr>
                        <a:t>218-1/7</a:t>
                      </a:r>
                      <a:r>
                        <a:rPr lang="ko-KR" altLang="en-US">
                          <a:hlinkClick r:id="rId3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active sensor systems in the Earth exploration-satellite service and systems operating in other services at around 440 MHz and 5 300 MHz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1" action="ppaction://hlinkfile"/>
                        </a:rPr>
                        <a:t>219/7</a:t>
                      </a:r>
                      <a:r>
                        <a:rPr lang="ko-KR" altLang="en-US">
                          <a:hlinkClick r:id="rId3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(C1)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Space operation and space research services frequency bands for telecommand links in the range 100 MHz to 1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2" action="ppaction://hlinkfile"/>
                        </a:rPr>
                        <a:t>221/7</a:t>
                      </a:r>
                      <a:r>
                        <a:rPr lang="ko-KR" altLang="en-US">
                          <a:hlinkClick r:id="rId3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Preferred frequency bands and protection criteria for space research service observations (passive)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3" action="ppaction://hlinkfile"/>
                        </a:rPr>
                        <a:t>222-1/7</a:t>
                      </a:r>
                      <a:r>
                        <a:rPr lang="ko-KR" altLang="en-US">
                          <a:hlinkClick r:id="rId3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Radio links between earth stations and lunar and planetary missions by means of lunar and/or planetary data relay satellites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4" action="ppaction://hlinkfile"/>
                        </a:rPr>
                        <a:t>223/7</a:t>
                      </a:r>
                      <a:r>
                        <a:rPr lang="ko-KR" altLang="en-US">
                          <a:hlinkClick r:id="rId3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The role of differential GPS networks in timing applications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5" action="ppaction://hlinkfile"/>
                        </a:rPr>
                        <a:t>224/7</a:t>
                      </a:r>
                      <a:r>
                        <a:rPr lang="ko-KR" altLang="en-US">
                          <a:hlinkClick r:id="rId3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Algorithms for ensemble time scales and measurement systems  </a:t>
                      </a:r>
                      <a:br>
                        <a:rPr lang="en-US" i="0">
                          <a:solidFill>
                            <a:srgbClr val="000000"/>
                          </a:solidFill>
                        </a:rPr>
                      </a:br>
                      <a:r>
                        <a:rPr lang="en-US" i="0">
                          <a:solidFill>
                            <a:srgbClr val="000000"/>
                          </a:solidFill>
                        </a:rPr>
                        <a:t>Note - Suppressed on 19/10/07 (RA-07)</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6" action="ppaction://hlinkfile"/>
                        </a:rPr>
                        <a:t>226/7</a:t>
                      </a:r>
                      <a:r>
                        <a:rPr lang="ko-KR" altLang="en-US">
                          <a:hlinkClick r:id="rId3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the radio astronomy service and other services in bands above 70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7" action="ppaction://hlinkfile"/>
                        </a:rPr>
                        <a:t>229/7</a:t>
                      </a:r>
                      <a:r>
                        <a:rPr lang="ko-KR" altLang="en-US">
                          <a:hlinkClick r:id="rId3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the Earth exploration-satellite service (passive) and airborne altimeters in the aeronautical radionavigation service in the band 4 200-4 400 MHz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8" action="ppaction://hlinkfile"/>
                        </a:rPr>
                        <a:t>230/7</a:t>
                      </a:r>
                      <a:r>
                        <a:rPr lang="ko-KR" altLang="en-US">
                          <a:hlinkClick r:id="rId3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Protection and sharing criteria for radio astronomy measurements from space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9" action="ppaction://hlinkfile"/>
                        </a:rPr>
                        <a:t>231/7</a:t>
                      </a:r>
                      <a:r>
                        <a:rPr lang="ko-KR" altLang="en-US">
                          <a:hlinkClick r:id="rId3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Earth exploration-satellite service (active) and space research service (active) operating above 100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0" action="ppaction://hlinkfile"/>
                        </a:rPr>
                        <a:t>232-1/7</a:t>
                      </a:r>
                      <a:r>
                        <a:rPr lang="ko-KR" altLang="en-US">
                          <a:hlinkClick r:id="rId4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spaceborne passive sensors and other services in the bands 10.60-10.68 GHz, 31.5-31.8 GHz and 36-37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1" action="ppaction://hlinkfile"/>
                        </a:rPr>
                        <a:t>233/7</a:t>
                      </a:r>
                      <a:r>
                        <a:rPr lang="ko-KR" altLang="en-US">
                          <a:hlinkClick r:id="rId4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Sharing conditions between active sensor systems in the Earth exploration-satellite service and systems operating in other services around 35.5-36.0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2" action="ppaction://hlinkfile"/>
                        </a:rPr>
                        <a:t>234/7</a:t>
                      </a:r>
                      <a:r>
                        <a:rPr lang="ko-KR" altLang="en-US">
                          <a:hlinkClick r:id="rId4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active sensor systems in the Earth exploration-satellite service and systems operating in other services in the 1 215-1 300 MHz band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3" action="ppaction://hlinkfile"/>
                        </a:rPr>
                        <a:t>235-1/7</a:t>
                      </a:r>
                      <a:r>
                        <a:rPr lang="ko-KR" altLang="en-US">
                          <a:hlinkClick r:id="rId4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a:t>
                      </a:r>
                      <a:r>
                        <a:rPr lang="en-US">
                          <a:hlinkClick r:id="rId13" action="ppaction://hlinkfile"/>
                        </a:rPr>
                        <a:t>WP7C</a:t>
                      </a:r>
                      <a:r>
                        <a:rPr lang="en-US"/>
                        <a:t>/</a:t>
                      </a:r>
                      <a:r>
                        <a:rPr lang="en-US">
                          <a:hlinkClick r:id="rId14" action="ppaction://hlinkfile"/>
                        </a:rPr>
                        <a:t>WP7D</a:t>
                      </a:r>
                      <a:endParaRPr lang="en-US"/>
                    </a:p>
                  </a:txBody>
                  <a:tcPr marL="28575" marR="28575" marT="28575" marB="28575">
                    <a:lnL>
                      <a:noFill/>
                    </a:lnL>
                    <a:lnR>
                      <a:noFill/>
                    </a:lnR>
                    <a:lnT>
                      <a:noFill/>
                    </a:lnT>
                    <a:lnB>
                      <a:noFill/>
                    </a:lnB>
                  </a:tcPr>
                </a:tc>
                <a:tc>
                  <a:txBody>
                    <a:bodyPr/>
                    <a:lstStyle/>
                    <a:p>
                      <a:pPr algn="l"/>
                      <a:r>
                        <a:rPr lang="en-US" i="0">
                          <a:solidFill>
                            <a:srgbClr val="000000"/>
                          </a:solidFill>
                        </a:rPr>
                        <a:t>Technical and operational characteristics of applications of science services operating above 275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4" action="ppaction://hlinkfile"/>
                        </a:rPr>
                        <a:t>236/7</a:t>
                      </a:r>
                      <a:r>
                        <a:rPr lang="ko-KR" altLang="en-US">
                          <a:hlinkClick r:id="rId4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The future of the UTC time scale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5" action="ppaction://hlinkfile"/>
                        </a:rPr>
                        <a:t>237/7</a:t>
                      </a:r>
                      <a:r>
                        <a:rPr lang="ko-KR" altLang="en-US">
                          <a:hlinkClick r:id="rId4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Technical and operational factors relating to interference mitigation practices at radio astronomy stations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6" action="ppaction://hlinkfile"/>
                        </a:rPr>
                        <a:t>238/7</a:t>
                      </a:r>
                      <a:r>
                        <a:rPr lang="ko-KR" altLang="en-US">
                          <a:hlinkClick r:id="rId4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Trusted time source for time stamp authority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7" action="ppaction://hlinkfile"/>
                        </a:rPr>
                        <a:t>239/7</a:t>
                      </a:r>
                      <a:r>
                        <a:rPr lang="ko-KR" altLang="en-US">
                          <a:hlinkClick r:id="rId4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Instrumentation time codes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8" action="ppaction://hlinkfile"/>
                        </a:rPr>
                        <a:t>240/7</a:t>
                      </a:r>
                      <a:r>
                        <a:rPr lang="ko-KR" altLang="en-US">
                          <a:hlinkClick r:id="rId4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Necessary criteria and calculation method for establishing coordination requirements relating to space research and Earth exploration-satellite applications in a space-to-space network composed of a space station on a geostationary satellite and a space station on a non-geostationary satellite in the bands 22.55-23.55 GHz and 25.25-27.5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9" action="ppaction://hlinkfile"/>
                        </a:rPr>
                        <a:t>241/7</a:t>
                      </a:r>
                      <a:r>
                        <a:rPr lang="ko-KR" altLang="en-US">
                          <a:hlinkClick r:id="rId4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bands and protection criteria for radio astronomy observations from space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0" action="ppaction://hlinkfile"/>
                        </a:rPr>
                        <a:t>242/7</a:t>
                      </a:r>
                      <a:r>
                        <a:rPr lang="ko-KR" altLang="en-US">
                          <a:hlinkClick r:id="rId5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Radio quiet zones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1" action="ppaction://hlinkfile"/>
                        </a:rPr>
                        <a:t>243/7</a:t>
                      </a:r>
                      <a:r>
                        <a:rPr lang="ko-KR" altLang="en-US">
                          <a:hlinkClick r:id="rId5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Characterization of technical parameters and interference effects and possible interference mitigation techniques for passive sensors operating in the Earth exploration-satellite service (passive)</a:t>
                      </a:r>
                      <a:br>
                        <a:rPr lang="en-US" i="0">
                          <a:solidFill>
                            <a:srgbClr val="000000"/>
                          </a:solidFill>
                        </a:rPr>
                      </a:br>
                      <a:r>
                        <a:rPr lang="en-US" i="0">
                          <a:solidFill>
                            <a:srgbClr val="000000"/>
                          </a:solidFill>
                        </a:rPr>
                        <a:t>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2" action="ppaction://hlinkfile"/>
                        </a:rPr>
                        <a:t>244/7</a:t>
                      </a:r>
                      <a:r>
                        <a:rPr lang="ko-KR" altLang="en-US">
                          <a:hlinkClick r:id="rId5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Interference between standard frequency and time signal services operating between 20 and 90 kHz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3" action="ppaction://hlinkfile"/>
                        </a:rPr>
                        <a:t>245/7</a:t>
                      </a:r>
                      <a:r>
                        <a:rPr lang="ko-KR" altLang="en-US">
                          <a:hlinkClick r:id="rId5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Interference to the standard frequency and time signal service in the low-frequency band caused by noise from electrical sources  </a:t>
                      </a:r>
                      <a:br>
                        <a:rPr lang="en-US" i="0">
                          <a:solidFill>
                            <a:srgbClr val="000000"/>
                          </a:solidFill>
                        </a:rPr>
                      </a:br>
                      <a:endParaRPr lang="en-US" i="0">
                        <a:solidFill>
                          <a:srgbClr val="000000"/>
                        </a:solidFill>
                      </a:endParaRPr>
                    </a:p>
                  </a:txBody>
                  <a:tcPr marL="28575" marR="28575" marT="28575" marB="28575">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642910" y="857232"/>
          <a:ext cx="7929618" cy="5738382"/>
        </p:xfrm>
        <a:graphic>
          <a:graphicData uri="http://schemas.openxmlformats.org/drawingml/2006/table">
            <a:tbl>
              <a:tblPr/>
              <a:tblGrid>
                <a:gridCol w="836333"/>
                <a:gridCol w="1208036"/>
                <a:gridCol w="1300962"/>
                <a:gridCol w="4584287"/>
              </a:tblGrid>
              <a:tr h="169216">
                <a:tc>
                  <a:txBody>
                    <a:bodyPr/>
                    <a:lstStyle/>
                    <a:p>
                      <a:pPr algn="ctr" latinLnBrk="0">
                        <a:spcAft>
                          <a:spcPts val="0"/>
                        </a:spcAft>
                      </a:pPr>
                      <a:r>
                        <a:rPr lang="en-US" sz="1400" b="1" kern="0" dirty="0">
                          <a:latin typeface="Trebuchet MS"/>
                          <a:ea typeface="굴림"/>
                          <a:cs typeface="굴림"/>
                        </a:rPr>
                        <a:t>Number</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latinLnBrk="0">
                        <a:spcAft>
                          <a:spcPts val="0"/>
                        </a:spcAft>
                      </a:pPr>
                      <a:r>
                        <a:rPr lang="en-US" sz="1400" b="1" kern="0">
                          <a:latin typeface="Trebuchet MS"/>
                          <a:ea typeface="굴림"/>
                          <a:cs typeface="굴림"/>
                        </a:rPr>
                        <a:t>Category</a:t>
                      </a:r>
                      <a:endParaRPr lang="ko-KR" sz="1400" kern="100">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latinLnBrk="0">
                        <a:spcAft>
                          <a:spcPts val="0"/>
                        </a:spcAft>
                      </a:pPr>
                      <a:r>
                        <a:rPr lang="en-US" sz="1400" b="1" kern="0">
                          <a:latin typeface="Trebuchet MS"/>
                          <a:ea typeface="굴림"/>
                          <a:cs typeface="굴림"/>
                        </a:rPr>
                        <a:t>Group</a:t>
                      </a:r>
                      <a:endParaRPr lang="ko-KR" sz="1400" kern="100">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latinLnBrk="0">
                        <a:spcAft>
                          <a:spcPts val="0"/>
                        </a:spcAft>
                      </a:pPr>
                      <a:r>
                        <a:rPr lang="en-US" sz="1400" b="1" kern="0">
                          <a:latin typeface="Trebuchet MS"/>
                          <a:ea typeface="굴림"/>
                          <a:cs typeface="굴림"/>
                        </a:rPr>
                        <a:t>Title</a:t>
                      </a:r>
                      <a:endParaRPr lang="ko-KR" sz="1400" kern="100">
                        <a:latin typeface="맑은 고딕"/>
                        <a:ea typeface="맑은 고딕"/>
                        <a:cs typeface="Times New Roman"/>
                      </a:endParaRPr>
                    </a:p>
                  </a:txBody>
                  <a:tcPr marL="28203" marR="28203" marT="28203" marB="28203" anchor="ctr">
                    <a:lnL>
                      <a:noFill/>
                    </a:lnL>
                    <a:lnR>
                      <a:noFill/>
                    </a:lnR>
                    <a:lnT>
                      <a:noFill/>
                    </a:lnT>
                    <a:lnB>
                      <a:noFill/>
                    </a:lnB>
                  </a:tcPr>
                </a:tc>
              </a:tr>
              <a:tr h="282027">
                <a:tc>
                  <a:txBody>
                    <a:bodyPr/>
                    <a:lstStyle/>
                    <a:p>
                      <a:pPr algn="l" latinLnBrk="0">
                        <a:spcAft>
                          <a:spcPts val="0"/>
                        </a:spcAft>
                      </a:pPr>
                      <a:r>
                        <a:rPr lang="en-US" sz="1400" b="1" u="sng" kern="0" dirty="0">
                          <a:solidFill>
                            <a:srgbClr val="000066"/>
                          </a:solidFill>
                          <a:latin typeface="Trebuchet MS"/>
                          <a:ea typeface="굴림"/>
                          <a:cs typeface="굴림"/>
                          <a:hlinkClick r:id="rId12"/>
                        </a:rPr>
                        <a:t>129-2/7</a:t>
                      </a:r>
                      <a:r>
                        <a:rPr lang="en-US" sz="1400" u="sng" kern="0" dirty="0">
                          <a:solidFill>
                            <a:srgbClr val="000066"/>
                          </a:solidFill>
                          <a:latin typeface="Trebuchet MS"/>
                          <a:ea typeface="굴림"/>
                          <a:cs typeface="굴림"/>
                          <a:hlinkClick r:id="rId12"/>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accent1"/>
                    </a:solidFill>
                  </a:tcPr>
                </a:tc>
                <a:tc>
                  <a:txBody>
                    <a:bodyPr/>
                    <a:lstStyle/>
                    <a:p>
                      <a:pPr algn="ctr" latinLnBrk="0">
                        <a:spcAft>
                          <a:spcPts val="0"/>
                        </a:spcAft>
                      </a:pPr>
                      <a:r>
                        <a:rPr lang="en-US" sz="1400" kern="0" dirty="0">
                          <a:latin typeface="Trebuchet MS"/>
                          <a:ea typeface="굴림"/>
                          <a:cs typeface="굴림"/>
                        </a:rPr>
                        <a:t>(C2) </a:t>
                      </a:r>
                      <a:endParaRPr lang="ko-KR" sz="1400" kern="100" dirty="0">
                        <a:latin typeface="맑은 고딕"/>
                        <a:ea typeface="맑은 고딕"/>
                        <a:cs typeface="Times New Roman"/>
                      </a:endParaRPr>
                    </a:p>
                  </a:txBody>
                  <a:tcPr marL="28203" marR="28203" marT="28203" marB="28203">
                    <a:lnL>
                      <a:noFill/>
                    </a:lnL>
                    <a:lnR>
                      <a:noFill/>
                    </a:lnR>
                    <a:lnT>
                      <a:noFill/>
                    </a:lnT>
                    <a:lnB>
                      <a:noFill/>
                    </a:lnB>
                  </a:tcPr>
                </a:tc>
                <a:tc>
                  <a:txBody>
                    <a:bodyPr/>
                    <a:lstStyle/>
                    <a:p>
                      <a:pPr algn="ctr" latinLnBrk="0">
                        <a:spcAft>
                          <a:spcPts val="0"/>
                        </a:spcAft>
                      </a:pPr>
                      <a:r>
                        <a:rPr lang="en-US" sz="1400" u="sng" kern="0">
                          <a:solidFill>
                            <a:srgbClr val="000066"/>
                          </a:solidFill>
                          <a:latin typeface="Trebuchet MS"/>
                          <a:ea typeface="굴림"/>
                          <a:cs typeface="굴림"/>
                          <a:hlinkClick r:id="rId11"/>
                        </a:rPr>
                        <a:t>WP7B</a:t>
                      </a:r>
                      <a:r>
                        <a:rPr lang="en-US" sz="1400" kern="0">
                          <a:latin typeface="Trebuchet MS"/>
                          <a:ea typeface="굴림"/>
                          <a:cs typeface="굴림"/>
                        </a:rPr>
                        <a:t>/</a:t>
                      </a:r>
                      <a:r>
                        <a:rPr lang="en-US" sz="1400" u="sng" kern="0">
                          <a:solidFill>
                            <a:srgbClr val="000066"/>
                          </a:solidFill>
                          <a:latin typeface="Trebuchet MS"/>
                          <a:ea typeface="굴림"/>
                          <a:cs typeface="굴림"/>
                          <a:hlinkClick r:id="rId13"/>
                        </a:rPr>
                        <a:t>WP7C</a:t>
                      </a:r>
                      <a:r>
                        <a:rPr lang="en-US" sz="1400" kern="0">
                          <a:latin typeface="Trebuchet MS"/>
                          <a:ea typeface="굴림"/>
                          <a:cs typeface="굴림"/>
                        </a:rPr>
                        <a:t>/</a:t>
                      </a:r>
                      <a:r>
                        <a:rPr lang="en-US" sz="1400" u="sng" kern="0">
                          <a:solidFill>
                            <a:srgbClr val="000066"/>
                          </a:solidFill>
                          <a:latin typeface="Trebuchet MS"/>
                          <a:ea typeface="굴림"/>
                          <a:cs typeface="굴림"/>
                          <a:hlinkClick r:id="rId14"/>
                        </a:rPr>
                        <a:t>WP7D</a:t>
                      </a:r>
                      <a:endParaRPr lang="ko-KR" sz="1400" kern="100">
                        <a:latin typeface="맑은 고딕"/>
                        <a:ea typeface="맑은 고딕"/>
                        <a:cs typeface="Times New Roman"/>
                      </a:endParaRPr>
                    </a:p>
                  </a:txBody>
                  <a:tcPr marL="28203" marR="28203" marT="28203" marB="28203">
                    <a:lnL>
                      <a:noFill/>
                    </a:lnL>
                    <a:lnR>
                      <a:noFill/>
                    </a:lnR>
                    <a:lnT>
                      <a:noFill/>
                    </a:lnT>
                    <a:lnB>
                      <a:noFill/>
                    </a:lnB>
                  </a:tcPr>
                </a:tc>
                <a:tc>
                  <a:txBody>
                    <a:bodyPr/>
                    <a:lstStyle/>
                    <a:p>
                      <a:pPr algn="l" latinLnBrk="0">
                        <a:spcAft>
                          <a:spcPts val="0"/>
                        </a:spcAft>
                      </a:pPr>
                      <a:r>
                        <a:rPr lang="en-US" sz="1400" kern="0">
                          <a:solidFill>
                            <a:srgbClr val="000000"/>
                          </a:solidFill>
                          <a:latin typeface="Trebuchet MS"/>
                          <a:ea typeface="굴림"/>
                          <a:cs typeface="굴림"/>
                        </a:rPr>
                        <a:t>Unwanted emissions radiated from and received by stations of the science services  </a:t>
                      </a:r>
                      <a:endParaRPr lang="ko-KR" sz="1400" kern="100">
                        <a:latin typeface="맑은 고딕"/>
                        <a:ea typeface="맑은 고딕"/>
                        <a:cs typeface="Times New Roman"/>
                      </a:endParaRPr>
                    </a:p>
                  </a:txBody>
                  <a:tcPr marL="28203" marR="28203" marT="28203" marB="28203" anchor="ctr">
                    <a:lnL>
                      <a:noFill/>
                    </a:lnL>
                    <a:lnR>
                      <a:noFill/>
                    </a:lnR>
                    <a:lnT>
                      <a:noFill/>
                    </a:lnT>
                    <a:lnB>
                      <a:noFill/>
                    </a:lnB>
                  </a:tcPr>
                </a:tc>
              </a:tr>
              <a:tr h="282027">
                <a:tc>
                  <a:txBody>
                    <a:bodyPr/>
                    <a:lstStyle/>
                    <a:p>
                      <a:pPr algn="l" latinLnBrk="0">
                        <a:spcAft>
                          <a:spcPts val="0"/>
                        </a:spcAft>
                      </a:pPr>
                      <a:r>
                        <a:rPr lang="en-US" sz="1400" b="1" u="sng" kern="0" dirty="0">
                          <a:solidFill>
                            <a:srgbClr val="000066"/>
                          </a:solidFill>
                          <a:latin typeface="Trebuchet MS"/>
                          <a:ea typeface="굴림"/>
                          <a:cs typeface="굴림"/>
                          <a:hlinkClick r:id="rId17"/>
                        </a:rPr>
                        <a:t>145-2/7</a:t>
                      </a:r>
                      <a:r>
                        <a:rPr lang="en-US" sz="1400" u="sng" kern="0" dirty="0">
                          <a:solidFill>
                            <a:srgbClr val="000066"/>
                          </a:solidFill>
                          <a:latin typeface="Trebuchet MS"/>
                          <a:ea typeface="굴림"/>
                          <a:cs typeface="굴림"/>
                          <a:hlinkClick r:id="rId17"/>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accent1"/>
                    </a:solidFill>
                  </a:tcPr>
                </a:tc>
                <a:tc>
                  <a:txBody>
                    <a:bodyPr/>
                    <a:lstStyle/>
                    <a:p>
                      <a:pPr algn="ctr" latinLnBrk="0">
                        <a:spcAft>
                          <a:spcPts val="0"/>
                        </a:spcAft>
                      </a:pPr>
                      <a:r>
                        <a:rPr lang="en-US" sz="1400" kern="0" dirty="0">
                          <a:latin typeface="Trebuchet MS"/>
                          <a:ea typeface="굴림"/>
                          <a:cs typeface="굴림"/>
                        </a:rPr>
                        <a:t>(S2)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ctr" latinLnBrk="0">
                        <a:spcAft>
                          <a:spcPts val="0"/>
                        </a:spcAft>
                      </a:pPr>
                      <a:r>
                        <a:rPr lang="en-US" sz="1400" u="sng" kern="0" dirty="0">
                          <a:solidFill>
                            <a:srgbClr val="000066"/>
                          </a:solidFill>
                          <a:latin typeface="Trebuchet MS"/>
                          <a:ea typeface="굴림"/>
                          <a:cs typeface="굴림"/>
                          <a:hlinkClick r:id="rId14"/>
                        </a:rPr>
                        <a:t>WP7D</a:t>
                      </a:r>
                      <a:r>
                        <a:rPr lang="en-US" sz="1400" kern="0" dirty="0">
                          <a:latin typeface="Trebuchet MS"/>
                          <a:ea typeface="굴림"/>
                          <a:cs typeface="굴림"/>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l" latinLnBrk="0">
                        <a:spcAft>
                          <a:spcPts val="0"/>
                        </a:spcAft>
                      </a:pPr>
                      <a:r>
                        <a:rPr lang="en-US" sz="1400" kern="0" dirty="0">
                          <a:solidFill>
                            <a:srgbClr val="000000"/>
                          </a:solidFill>
                          <a:latin typeface="Trebuchet MS"/>
                          <a:ea typeface="굴림"/>
                          <a:cs typeface="굴림"/>
                        </a:rPr>
                        <a:t>Technical factors involved in the protection of </a:t>
                      </a:r>
                      <a:r>
                        <a:rPr lang="en-US" sz="1400" kern="0" dirty="0" err="1">
                          <a:solidFill>
                            <a:srgbClr val="000000"/>
                          </a:solidFill>
                          <a:latin typeface="Trebuchet MS"/>
                          <a:ea typeface="굴림"/>
                          <a:cs typeface="굴림"/>
                        </a:rPr>
                        <a:t>radioastronomical</a:t>
                      </a:r>
                      <a:r>
                        <a:rPr lang="en-US" sz="1400" kern="0" dirty="0">
                          <a:solidFill>
                            <a:srgbClr val="000000"/>
                          </a:solidFill>
                          <a:latin typeface="Trebuchet MS"/>
                          <a:ea typeface="굴림"/>
                          <a:cs typeface="굴림"/>
                        </a:rPr>
                        <a:t> observations  </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3">
                        <a:lumMod val="95000"/>
                      </a:schemeClr>
                    </a:solidFill>
                  </a:tcPr>
                </a:tc>
              </a:tr>
              <a:tr h="282027">
                <a:tc>
                  <a:txBody>
                    <a:bodyPr/>
                    <a:lstStyle/>
                    <a:p>
                      <a:pPr algn="l" latinLnBrk="0">
                        <a:spcAft>
                          <a:spcPts val="0"/>
                        </a:spcAft>
                      </a:pPr>
                      <a:r>
                        <a:rPr lang="en-US" sz="1400" b="1" u="sng" kern="0" dirty="0">
                          <a:solidFill>
                            <a:srgbClr val="000066"/>
                          </a:solidFill>
                          <a:latin typeface="Trebuchet MS"/>
                          <a:ea typeface="굴림"/>
                          <a:cs typeface="굴림"/>
                          <a:hlinkClick r:id="rId18"/>
                        </a:rPr>
                        <a:t>146-2/7</a:t>
                      </a:r>
                      <a:r>
                        <a:rPr lang="en-US" sz="1400" u="sng" kern="0" dirty="0">
                          <a:solidFill>
                            <a:srgbClr val="000066"/>
                          </a:solidFill>
                          <a:latin typeface="Trebuchet MS"/>
                          <a:ea typeface="굴림"/>
                          <a:cs typeface="굴림"/>
                          <a:hlinkClick r:id="rId18"/>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tcPr>
                </a:tc>
                <a:tc>
                  <a:txBody>
                    <a:bodyPr/>
                    <a:lstStyle/>
                    <a:p>
                      <a:pPr algn="ctr" latinLnBrk="0">
                        <a:spcAft>
                          <a:spcPts val="0"/>
                        </a:spcAft>
                      </a:pPr>
                      <a:r>
                        <a:rPr lang="en-US" sz="1400" kern="0">
                          <a:latin typeface="Trebuchet MS"/>
                          <a:ea typeface="굴림"/>
                          <a:cs typeface="굴림"/>
                        </a:rPr>
                        <a:t>(S2) </a:t>
                      </a:r>
                      <a:endParaRPr lang="ko-KR" sz="1400" kern="100">
                        <a:latin typeface="맑은 고딕"/>
                        <a:ea typeface="맑은 고딕"/>
                        <a:cs typeface="Times New Roman"/>
                      </a:endParaRPr>
                    </a:p>
                  </a:txBody>
                  <a:tcPr marL="28203" marR="28203" marT="28203" marB="28203">
                    <a:lnL>
                      <a:noFill/>
                    </a:lnL>
                    <a:lnR>
                      <a:noFill/>
                    </a:lnR>
                    <a:lnT>
                      <a:noFill/>
                    </a:lnT>
                    <a:lnB>
                      <a:noFill/>
                    </a:lnB>
                  </a:tcPr>
                </a:tc>
                <a:tc>
                  <a:txBody>
                    <a:bodyPr/>
                    <a:lstStyle/>
                    <a:p>
                      <a:pPr algn="ctr" latinLnBrk="0">
                        <a:spcAft>
                          <a:spcPts val="0"/>
                        </a:spcAft>
                      </a:pPr>
                      <a:r>
                        <a:rPr lang="en-US" sz="1400" u="sng" kern="0">
                          <a:solidFill>
                            <a:srgbClr val="000066"/>
                          </a:solidFill>
                          <a:latin typeface="Trebuchet MS"/>
                          <a:ea typeface="굴림"/>
                          <a:cs typeface="굴림"/>
                          <a:hlinkClick r:id="rId14"/>
                        </a:rPr>
                        <a:t>WP7D</a:t>
                      </a:r>
                      <a:r>
                        <a:rPr lang="en-US" sz="1400" kern="0">
                          <a:latin typeface="Trebuchet MS"/>
                          <a:ea typeface="굴림"/>
                          <a:cs typeface="굴림"/>
                        </a:rPr>
                        <a:t> </a:t>
                      </a:r>
                      <a:endParaRPr lang="ko-KR" sz="1400" kern="100">
                        <a:latin typeface="맑은 고딕"/>
                        <a:ea typeface="맑은 고딕"/>
                        <a:cs typeface="Times New Roman"/>
                      </a:endParaRPr>
                    </a:p>
                  </a:txBody>
                  <a:tcPr marL="28203" marR="28203" marT="28203" marB="28203">
                    <a:lnL>
                      <a:noFill/>
                    </a:lnL>
                    <a:lnR>
                      <a:noFill/>
                    </a:lnR>
                    <a:lnT>
                      <a:noFill/>
                    </a:lnT>
                    <a:lnB>
                      <a:noFill/>
                    </a:lnB>
                  </a:tcPr>
                </a:tc>
                <a:tc>
                  <a:txBody>
                    <a:bodyPr/>
                    <a:lstStyle/>
                    <a:p>
                      <a:pPr algn="l" latinLnBrk="0">
                        <a:spcAft>
                          <a:spcPts val="0"/>
                        </a:spcAft>
                      </a:pPr>
                      <a:r>
                        <a:rPr lang="en-US" sz="1400" kern="0">
                          <a:solidFill>
                            <a:srgbClr val="000000"/>
                          </a:solidFill>
                          <a:latin typeface="Trebuchet MS"/>
                          <a:ea typeface="굴림"/>
                          <a:cs typeface="굴림"/>
                        </a:rPr>
                        <a:t>Criteria for evaluation of interference to radio astronomy  </a:t>
                      </a:r>
                      <a:endParaRPr lang="ko-KR" sz="1400" kern="100">
                        <a:latin typeface="맑은 고딕"/>
                        <a:ea typeface="맑은 고딕"/>
                        <a:cs typeface="Times New Roman"/>
                      </a:endParaRPr>
                    </a:p>
                  </a:txBody>
                  <a:tcPr marL="28203" marR="28203" marT="28203" marB="28203" anchor="ctr">
                    <a:lnL>
                      <a:noFill/>
                    </a:lnL>
                    <a:lnR>
                      <a:noFill/>
                    </a:lnR>
                    <a:lnT>
                      <a:noFill/>
                    </a:lnT>
                    <a:lnB>
                      <a:noFill/>
                    </a:lnB>
                  </a:tcPr>
                </a:tc>
              </a:tr>
              <a:tr h="423996">
                <a:tc>
                  <a:txBody>
                    <a:bodyPr/>
                    <a:lstStyle/>
                    <a:p>
                      <a:pPr algn="l" latinLnBrk="0">
                        <a:spcAft>
                          <a:spcPts val="0"/>
                        </a:spcAft>
                      </a:pPr>
                      <a:r>
                        <a:rPr lang="en-US" sz="1400" b="1" u="sng" kern="0" dirty="0">
                          <a:solidFill>
                            <a:srgbClr val="000066"/>
                          </a:solidFill>
                          <a:latin typeface="Trebuchet MS"/>
                          <a:ea typeface="굴림"/>
                          <a:cs typeface="굴림"/>
                          <a:hlinkClick r:id="rId19"/>
                        </a:rPr>
                        <a:t>149-1/7</a:t>
                      </a:r>
                      <a:r>
                        <a:rPr lang="en-US" sz="1400" u="sng" kern="0" dirty="0">
                          <a:solidFill>
                            <a:srgbClr val="000066"/>
                          </a:solidFill>
                          <a:latin typeface="Trebuchet MS"/>
                          <a:ea typeface="굴림"/>
                          <a:cs typeface="굴림"/>
                          <a:hlinkClick r:id="rId19"/>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accent1"/>
                    </a:solidFill>
                  </a:tcPr>
                </a:tc>
                <a:tc>
                  <a:txBody>
                    <a:bodyPr/>
                    <a:lstStyle/>
                    <a:p>
                      <a:pPr algn="ctr" latinLnBrk="0">
                        <a:spcAft>
                          <a:spcPts val="0"/>
                        </a:spcAft>
                      </a:pPr>
                      <a:r>
                        <a:rPr lang="en-US" sz="1400" kern="0" dirty="0">
                          <a:latin typeface="Trebuchet MS"/>
                          <a:ea typeface="굴림"/>
                          <a:cs typeface="굴림"/>
                        </a:rPr>
                        <a:t>(S2)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ctr" latinLnBrk="0">
                        <a:spcAft>
                          <a:spcPts val="0"/>
                        </a:spcAft>
                      </a:pPr>
                      <a:r>
                        <a:rPr lang="en-US" sz="1400" u="sng" kern="0">
                          <a:solidFill>
                            <a:srgbClr val="000066"/>
                          </a:solidFill>
                          <a:latin typeface="Trebuchet MS"/>
                          <a:ea typeface="굴림"/>
                          <a:cs typeface="굴림"/>
                          <a:hlinkClick r:id="rId14"/>
                        </a:rPr>
                        <a:t>WP7D</a:t>
                      </a:r>
                      <a:r>
                        <a:rPr lang="en-US" sz="1400" kern="0">
                          <a:latin typeface="Trebuchet MS"/>
                          <a:ea typeface="굴림"/>
                          <a:cs typeface="굴림"/>
                        </a:rPr>
                        <a:t> </a:t>
                      </a:r>
                      <a:endParaRPr lang="ko-KR" sz="1400" kern="10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l" latinLnBrk="0">
                        <a:spcAft>
                          <a:spcPts val="0"/>
                        </a:spcAft>
                      </a:pPr>
                      <a:r>
                        <a:rPr lang="en-US" sz="1400" kern="0" dirty="0">
                          <a:solidFill>
                            <a:srgbClr val="000000"/>
                          </a:solidFill>
                          <a:latin typeface="Trebuchet MS"/>
                          <a:ea typeface="굴림"/>
                          <a:cs typeface="굴림"/>
                        </a:rPr>
                        <a:t>Frequency utilization on the far side of the Moon  </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3">
                        <a:lumMod val="95000"/>
                      </a:schemeClr>
                    </a:solidFill>
                  </a:tcPr>
                </a:tc>
              </a:tr>
              <a:tr h="282027">
                <a:tc>
                  <a:txBody>
                    <a:bodyPr/>
                    <a:lstStyle/>
                    <a:p>
                      <a:pPr algn="l" latinLnBrk="0">
                        <a:spcAft>
                          <a:spcPts val="0"/>
                        </a:spcAft>
                      </a:pPr>
                      <a:r>
                        <a:rPr lang="en-US" sz="1400" b="1" u="sng" kern="0" dirty="0" smtClean="0">
                          <a:solidFill>
                            <a:srgbClr val="FF0000"/>
                          </a:solidFill>
                          <a:latin typeface="Trebuchet MS"/>
                          <a:ea typeface="+mn-ea"/>
                          <a:cs typeface="굴림"/>
                        </a:rPr>
                        <a:t>205/7</a:t>
                      </a:r>
                      <a:r>
                        <a:rPr lang="en-US" sz="1400" u="sng" kern="0" dirty="0" smtClean="0">
                          <a:solidFill>
                            <a:schemeClr val="tx1"/>
                          </a:solidFill>
                          <a:latin typeface="Trebuchet MS"/>
                          <a:ea typeface="굴림"/>
                          <a:cs typeface="굴림"/>
                          <a:hlinkClick r:id="rId24"/>
                        </a:rPr>
                        <a:t> </a:t>
                      </a:r>
                      <a:endParaRPr lang="ko-KR" sz="1400" kern="100" dirty="0">
                        <a:solidFill>
                          <a:schemeClr val="tx1"/>
                        </a:solidFill>
                        <a:latin typeface="맑은 고딕"/>
                        <a:ea typeface="맑은 고딕"/>
                        <a:cs typeface="Times New Roman"/>
                      </a:endParaRPr>
                    </a:p>
                  </a:txBody>
                  <a:tcPr marL="28203" marR="28203" marT="28203" marB="28203">
                    <a:lnL>
                      <a:noFill/>
                    </a:lnL>
                    <a:lnR>
                      <a:noFill/>
                    </a:lnR>
                    <a:lnT>
                      <a:noFill/>
                    </a:lnT>
                    <a:lnB>
                      <a:noFill/>
                    </a:lnB>
                  </a:tcPr>
                </a:tc>
                <a:tc>
                  <a:txBody>
                    <a:bodyPr/>
                    <a:lstStyle/>
                    <a:p>
                      <a:pPr algn="ctr" latinLnBrk="0">
                        <a:spcAft>
                          <a:spcPts val="0"/>
                        </a:spcAft>
                      </a:pPr>
                      <a:r>
                        <a:rPr lang="en-US" sz="1400" kern="0">
                          <a:latin typeface="Trebuchet MS"/>
                          <a:ea typeface="굴림"/>
                          <a:cs typeface="굴림"/>
                        </a:rPr>
                        <a:t>(S2) </a:t>
                      </a:r>
                      <a:endParaRPr lang="ko-KR" sz="1400" kern="100">
                        <a:latin typeface="맑은 고딕"/>
                        <a:ea typeface="맑은 고딕"/>
                        <a:cs typeface="Times New Roman"/>
                      </a:endParaRPr>
                    </a:p>
                  </a:txBody>
                  <a:tcPr marL="28203" marR="28203" marT="28203" marB="28203">
                    <a:lnL>
                      <a:noFill/>
                    </a:lnL>
                    <a:lnR>
                      <a:noFill/>
                    </a:lnR>
                    <a:lnT>
                      <a:noFill/>
                    </a:lnT>
                    <a:lnB>
                      <a:noFill/>
                    </a:lnB>
                  </a:tcPr>
                </a:tc>
                <a:tc>
                  <a:txBody>
                    <a:bodyPr/>
                    <a:lstStyle/>
                    <a:p>
                      <a:pPr algn="ctr" latinLnBrk="0">
                        <a:spcAft>
                          <a:spcPts val="0"/>
                        </a:spcAft>
                      </a:pPr>
                      <a:r>
                        <a:rPr lang="en-US" sz="1400" u="sng" kern="0">
                          <a:solidFill>
                            <a:srgbClr val="000066"/>
                          </a:solidFill>
                          <a:latin typeface="Trebuchet MS"/>
                          <a:ea typeface="굴림"/>
                          <a:cs typeface="굴림"/>
                          <a:hlinkClick r:id="rId14"/>
                        </a:rPr>
                        <a:t>WP7D</a:t>
                      </a:r>
                      <a:r>
                        <a:rPr lang="en-US" sz="1400" kern="0">
                          <a:latin typeface="Trebuchet MS"/>
                          <a:ea typeface="굴림"/>
                          <a:cs typeface="굴림"/>
                        </a:rPr>
                        <a:t> </a:t>
                      </a:r>
                      <a:endParaRPr lang="ko-KR" sz="1400" kern="100">
                        <a:latin typeface="맑은 고딕"/>
                        <a:ea typeface="맑은 고딕"/>
                        <a:cs typeface="Times New Roman"/>
                      </a:endParaRPr>
                    </a:p>
                  </a:txBody>
                  <a:tcPr marL="28203" marR="28203" marT="28203" marB="28203">
                    <a:lnL>
                      <a:noFill/>
                    </a:lnL>
                    <a:lnR>
                      <a:noFill/>
                    </a:lnR>
                    <a:lnT>
                      <a:noFill/>
                    </a:lnT>
                    <a:lnB>
                      <a:noFill/>
                    </a:lnB>
                  </a:tcPr>
                </a:tc>
                <a:tc>
                  <a:txBody>
                    <a:bodyPr/>
                    <a:lstStyle/>
                    <a:p>
                      <a:pPr algn="l" latinLnBrk="0">
                        <a:spcAft>
                          <a:spcPts val="0"/>
                        </a:spcAft>
                      </a:pPr>
                      <a:r>
                        <a:rPr lang="en-US" sz="1400" kern="0" dirty="0">
                          <a:solidFill>
                            <a:srgbClr val="000000"/>
                          </a:solidFill>
                          <a:latin typeface="Trebuchet MS"/>
                          <a:ea typeface="굴림"/>
                          <a:cs typeface="굴림"/>
                        </a:rPr>
                        <a:t>Radio observations of pulsars  </a:t>
                      </a:r>
                      <a:r>
                        <a:rPr lang="en-US" sz="1400" kern="0" dirty="0">
                          <a:solidFill>
                            <a:srgbClr val="FF0000"/>
                          </a:solidFill>
                          <a:latin typeface="Trebuchet MS"/>
                          <a:ea typeface="굴림"/>
                          <a:cs typeface="굴림"/>
                        </a:rPr>
                        <a:t/>
                      </a:r>
                      <a:br>
                        <a:rPr lang="en-US" sz="1400" kern="0" dirty="0">
                          <a:solidFill>
                            <a:srgbClr val="FF0000"/>
                          </a:solidFill>
                          <a:latin typeface="Trebuchet MS"/>
                          <a:ea typeface="굴림"/>
                          <a:cs typeface="굴림"/>
                        </a:rPr>
                      </a:br>
                      <a:r>
                        <a:rPr lang="en-US" sz="1400" kern="0" dirty="0">
                          <a:solidFill>
                            <a:srgbClr val="FF0000"/>
                          </a:solidFill>
                          <a:latin typeface="Trebuchet MS"/>
                          <a:ea typeface="굴림"/>
                          <a:cs typeface="굴림"/>
                        </a:rPr>
                        <a:t>Note - Suppressed on 19/10/07 (RA-07)</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tcPr>
                </a:tc>
              </a:tr>
              <a:tr h="282027">
                <a:tc>
                  <a:txBody>
                    <a:bodyPr/>
                    <a:lstStyle/>
                    <a:p>
                      <a:pPr algn="l" latinLnBrk="0">
                        <a:spcAft>
                          <a:spcPts val="0"/>
                        </a:spcAft>
                      </a:pPr>
                      <a:r>
                        <a:rPr lang="en-US" sz="1400" b="1" u="sng" kern="0" dirty="0">
                          <a:solidFill>
                            <a:srgbClr val="000066"/>
                          </a:solidFill>
                          <a:latin typeface="Trebuchet MS"/>
                          <a:ea typeface="굴림"/>
                          <a:cs typeface="굴림"/>
                          <a:hlinkClick r:id="rId36"/>
                        </a:rPr>
                        <a:t>226/7</a:t>
                      </a:r>
                      <a:r>
                        <a:rPr lang="en-US" sz="1400" u="sng" kern="0" dirty="0">
                          <a:solidFill>
                            <a:srgbClr val="000066"/>
                          </a:solidFill>
                          <a:latin typeface="Trebuchet MS"/>
                          <a:ea typeface="굴림"/>
                          <a:cs typeface="굴림"/>
                          <a:hlinkClick r:id="rId36"/>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ctr" latinLnBrk="0">
                        <a:spcAft>
                          <a:spcPts val="0"/>
                        </a:spcAft>
                      </a:pPr>
                      <a:r>
                        <a:rPr lang="en-US" sz="1400" kern="0">
                          <a:latin typeface="Trebuchet MS"/>
                          <a:ea typeface="굴림"/>
                          <a:cs typeface="굴림"/>
                        </a:rPr>
                        <a:t>(S2) </a:t>
                      </a:r>
                      <a:endParaRPr lang="ko-KR" sz="1400" kern="10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ctr" latinLnBrk="0">
                        <a:spcAft>
                          <a:spcPts val="0"/>
                        </a:spcAft>
                      </a:pPr>
                      <a:r>
                        <a:rPr lang="en-US" sz="1400" u="sng" kern="0">
                          <a:solidFill>
                            <a:srgbClr val="000066"/>
                          </a:solidFill>
                          <a:latin typeface="Trebuchet MS"/>
                          <a:ea typeface="굴림"/>
                          <a:cs typeface="굴림"/>
                          <a:hlinkClick r:id="rId14"/>
                        </a:rPr>
                        <a:t>WP7D</a:t>
                      </a:r>
                      <a:r>
                        <a:rPr lang="en-US" sz="1400" kern="0">
                          <a:latin typeface="Trebuchet MS"/>
                          <a:ea typeface="굴림"/>
                          <a:cs typeface="굴림"/>
                        </a:rPr>
                        <a:t> </a:t>
                      </a:r>
                      <a:endParaRPr lang="ko-KR" sz="1400" kern="10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l" latinLnBrk="0">
                        <a:spcAft>
                          <a:spcPts val="0"/>
                        </a:spcAft>
                      </a:pPr>
                      <a:r>
                        <a:rPr lang="en-US" sz="1400" kern="0" dirty="0">
                          <a:solidFill>
                            <a:srgbClr val="000000"/>
                          </a:solidFill>
                          <a:latin typeface="Trebuchet MS"/>
                          <a:ea typeface="굴림"/>
                          <a:cs typeface="굴림"/>
                        </a:rPr>
                        <a:t>Frequency sharing between the radio astronomy service and other services in bands above 70 GHz  </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3">
                        <a:lumMod val="95000"/>
                      </a:schemeClr>
                    </a:solidFill>
                  </a:tcPr>
                </a:tc>
              </a:tr>
              <a:tr h="282027">
                <a:tc>
                  <a:txBody>
                    <a:bodyPr/>
                    <a:lstStyle/>
                    <a:p>
                      <a:pPr algn="l" latinLnBrk="0">
                        <a:spcAft>
                          <a:spcPts val="0"/>
                        </a:spcAft>
                      </a:pPr>
                      <a:r>
                        <a:rPr lang="en-US" sz="1400" b="1" u="sng" kern="0" dirty="0">
                          <a:solidFill>
                            <a:srgbClr val="000066"/>
                          </a:solidFill>
                          <a:latin typeface="Trebuchet MS"/>
                          <a:ea typeface="굴림"/>
                          <a:cs typeface="굴림"/>
                          <a:hlinkClick r:id="rId38"/>
                        </a:rPr>
                        <a:t>230/7</a:t>
                      </a:r>
                      <a:r>
                        <a:rPr lang="en-US" sz="1400" u="sng" kern="0" dirty="0">
                          <a:solidFill>
                            <a:srgbClr val="000066"/>
                          </a:solidFill>
                          <a:latin typeface="Trebuchet MS"/>
                          <a:ea typeface="굴림"/>
                          <a:cs typeface="굴림"/>
                          <a:hlinkClick r:id="rId38"/>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tcPr>
                </a:tc>
                <a:tc>
                  <a:txBody>
                    <a:bodyPr/>
                    <a:lstStyle/>
                    <a:p>
                      <a:pPr algn="ctr" latinLnBrk="0">
                        <a:spcAft>
                          <a:spcPts val="0"/>
                        </a:spcAft>
                      </a:pPr>
                      <a:r>
                        <a:rPr lang="en-US" sz="1400" kern="0">
                          <a:latin typeface="Trebuchet MS"/>
                          <a:ea typeface="굴림"/>
                          <a:cs typeface="굴림"/>
                        </a:rPr>
                        <a:t>(S2) </a:t>
                      </a:r>
                      <a:endParaRPr lang="ko-KR" sz="1400" kern="100">
                        <a:latin typeface="맑은 고딕"/>
                        <a:ea typeface="맑은 고딕"/>
                        <a:cs typeface="Times New Roman"/>
                      </a:endParaRPr>
                    </a:p>
                  </a:txBody>
                  <a:tcPr marL="28203" marR="28203" marT="28203" marB="28203">
                    <a:lnL>
                      <a:noFill/>
                    </a:lnL>
                    <a:lnR>
                      <a:noFill/>
                    </a:lnR>
                    <a:lnT>
                      <a:noFill/>
                    </a:lnT>
                    <a:lnB>
                      <a:noFill/>
                    </a:lnB>
                  </a:tcPr>
                </a:tc>
                <a:tc>
                  <a:txBody>
                    <a:bodyPr/>
                    <a:lstStyle/>
                    <a:p>
                      <a:pPr algn="ctr" latinLnBrk="0">
                        <a:spcAft>
                          <a:spcPts val="0"/>
                        </a:spcAft>
                      </a:pPr>
                      <a:r>
                        <a:rPr lang="en-US" sz="1400" u="sng" kern="0">
                          <a:solidFill>
                            <a:srgbClr val="000066"/>
                          </a:solidFill>
                          <a:latin typeface="Trebuchet MS"/>
                          <a:ea typeface="굴림"/>
                          <a:cs typeface="굴림"/>
                          <a:hlinkClick r:id="rId14"/>
                        </a:rPr>
                        <a:t>WP7D</a:t>
                      </a:r>
                      <a:r>
                        <a:rPr lang="en-US" sz="1400" kern="0">
                          <a:latin typeface="Trebuchet MS"/>
                          <a:ea typeface="굴림"/>
                          <a:cs typeface="굴림"/>
                        </a:rPr>
                        <a:t> </a:t>
                      </a:r>
                      <a:endParaRPr lang="ko-KR" sz="1400" kern="100">
                        <a:latin typeface="맑은 고딕"/>
                        <a:ea typeface="맑은 고딕"/>
                        <a:cs typeface="Times New Roman"/>
                      </a:endParaRPr>
                    </a:p>
                  </a:txBody>
                  <a:tcPr marL="28203" marR="28203" marT="28203" marB="28203">
                    <a:lnL>
                      <a:noFill/>
                    </a:lnL>
                    <a:lnR>
                      <a:noFill/>
                    </a:lnR>
                    <a:lnT>
                      <a:noFill/>
                    </a:lnT>
                    <a:lnB>
                      <a:noFill/>
                    </a:lnB>
                  </a:tcPr>
                </a:tc>
                <a:tc>
                  <a:txBody>
                    <a:bodyPr/>
                    <a:lstStyle/>
                    <a:p>
                      <a:pPr algn="l" latinLnBrk="0">
                        <a:spcAft>
                          <a:spcPts val="0"/>
                        </a:spcAft>
                      </a:pPr>
                      <a:r>
                        <a:rPr lang="en-US" sz="1400" kern="0">
                          <a:solidFill>
                            <a:srgbClr val="000000"/>
                          </a:solidFill>
                          <a:latin typeface="Trebuchet MS"/>
                          <a:ea typeface="굴림"/>
                          <a:cs typeface="굴림"/>
                        </a:rPr>
                        <a:t>Protection and sharing criteria for radio astronomy measurements from space  </a:t>
                      </a:r>
                      <a:endParaRPr lang="ko-KR" sz="1400" kern="100">
                        <a:latin typeface="맑은 고딕"/>
                        <a:ea typeface="맑은 고딕"/>
                        <a:cs typeface="Times New Roman"/>
                      </a:endParaRPr>
                    </a:p>
                  </a:txBody>
                  <a:tcPr marL="28203" marR="28203" marT="28203" marB="28203" anchor="ctr">
                    <a:lnL>
                      <a:noFill/>
                    </a:lnL>
                    <a:lnR>
                      <a:noFill/>
                    </a:lnR>
                    <a:lnT>
                      <a:noFill/>
                    </a:lnT>
                    <a:lnB>
                      <a:noFill/>
                    </a:lnB>
                  </a:tcPr>
                </a:tc>
              </a:tr>
              <a:tr h="394838">
                <a:tc>
                  <a:txBody>
                    <a:bodyPr/>
                    <a:lstStyle/>
                    <a:p>
                      <a:pPr algn="l" latinLnBrk="0">
                        <a:spcAft>
                          <a:spcPts val="0"/>
                        </a:spcAft>
                      </a:pPr>
                      <a:r>
                        <a:rPr lang="en-US" sz="1400" b="1" u="sng" kern="0" dirty="0">
                          <a:solidFill>
                            <a:srgbClr val="000066"/>
                          </a:solidFill>
                          <a:latin typeface="Trebuchet MS"/>
                          <a:ea typeface="굴림"/>
                          <a:cs typeface="굴림"/>
                          <a:hlinkClick r:id="rId43"/>
                        </a:rPr>
                        <a:t>235-1/7</a:t>
                      </a:r>
                      <a:r>
                        <a:rPr lang="en-US" sz="1400" u="sng" kern="0" dirty="0">
                          <a:solidFill>
                            <a:srgbClr val="000066"/>
                          </a:solidFill>
                          <a:latin typeface="Trebuchet MS"/>
                          <a:ea typeface="굴림"/>
                          <a:cs typeface="굴림"/>
                          <a:hlinkClick r:id="rId43"/>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accent1"/>
                    </a:solidFill>
                  </a:tcPr>
                </a:tc>
                <a:tc>
                  <a:txBody>
                    <a:bodyPr/>
                    <a:lstStyle/>
                    <a:p>
                      <a:pPr algn="ctr" latinLnBrk="0">
                        <a:spcAft>
                          <a:spcPts val="0"/>
                        </a:spcAft>
                      </a:pPr>
                      <a:r>
                        <a:rPr lang="en-US" sz="1400" kern="0">
                          <a:latin typeface="Trebuchet MS"/>
                          <a:ea typeface="굴림"/>
                          <a:cs typeface="굴림"/>
                        </a:rPr>
                        <a:t>(S2) </a:t>
                      </a:r>
                      <a:endParaRPr lang="ko-KR" sz="1400" kern="10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ctr" latinLnBrk="0">
                        <a:spcAft>
                          <a:spcPts val="0"/>
                        </a:spcAft>
                      </a:pPr>
                      <a:r>
                        <a:rPr lang="en-US" sz="1400" u="sng" kern="0">
                          <a:solidFill>
                            <a:srgbClr val="000066"/>
                          </a:solidFill>
                          <a:latin typeface="Trebuchet MS"/>
                          <a:ea typeface="굴림"/>
                          <a:cs typeface="굴림"/>
                          <a:hlinkClick r:id="rId11"/>
                        </a:rPr>
                        <a:t>WP7B</a:t>
                      </a:r>
                      <a:r>
                        <a:rPr lang="en-US" sz="1400" kern="0">
                          <a:latin typeface="Trebuchet MS"/>
                          <a:ea typeface="굴림"/>
                          <a:cs typeface="굴림"/>
                        </a:rPr>
                        <a:t>/</a:t>
                      </a:r>
                      <a:r>
                        <a:rPr lang="en-US" sz="1400" u="sng" kern="0">
                          <a:solidFill>
                            <a:srgbClr val="000066"/>
                          </a:solidFill>
                          <a:latin typeface="Trebuchet MS"/>
                          <a:ea typeface="굴림"/>
                          <a:cs typeface="굴림"/>
                          <a:hlinkClick r:id="rId13"/>
                        </a:rPr>
                        <a:t>WP7C</a:t>
                      </a:r>
                      <a:r>
                        <a:rPr lang="en-US" sz="1400" kern="0">
                          <a:latin typeface="Trebuchet MS"/>
                          <a:ea typeface="굴림"/>
                          <a:cs typeface="굴림"/>
                        </a:rPr>
                        <a:t>/</a:t>
                      </a:r>
                      <a:r>
                        <a:rPr lang="en-US" sz="1400" u="sng" kern="0">
                          <a:solidFill>
                            <a:srgbClr val="000066"/>
                          </a:solidFill>
                          <a:latin typeface="Trebuchet MS"/>
                          <a:ea typeface="굴림"/>
                          <a:cs typeface="굴림"/>
                          <a:hlinkClick r:id="rId14"/>
                        </a:rPr>
                        <a:t>WP7D</a:t>
                      </a:r>
                      <a:endParaRPr lang="ko-KR" sz="1400" kern="10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l" latinLnBrk="0">
                        <a:spcAft>
                          <a:spcPts val="0"/>
                        </a:spcAft>
                      </a:pPr>
                      <a:r>
                        <a:rPr lang="en-US" sz="1400" kern="0" dirty="0">
                          <a:solidFill>
                            <a:srgbClr val="000000"/>
                          </a:solidFill>
                          <a:latin typeface="Trebuchet MS"/>
                          <a:ea typeface="굴림"/>
                          <a:cs typeface="굴림"/>
                        </a:rPr>
                        <a:t>Technical and operational characteristics of applications of science services operating above 275 GHz  </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3">
                        <a:lumMod val="95000"/>
                      </a:schemeClr>
                    </a:solidFill>
                  </a:tcPr>
                </a:tc>
              </a:tr>
              <a:tr h="394838">
                <a:tc>
                  <a:txBody>
                    <a:bodyPr/>
                    <a:lstStyle/>
                    <a:p>
                      <a:pPr algn="l" latinLnBrk="0">
                        <a:spcAft>
                          <a:spcPts val="0"/>
                        </a:spcAft>
                      </a:pPr>
                      <a:r>
                        <a:rPr lang="en-US" sz="1400" b="1" u="sng" kern="0" dirty="0">
                          <a:solidFill>
                            <a:srgbClr val="000066"/>
                          </a:solidFill>
                          <a:latin typeface="Trebuchet MS"/>
                          <a:ea typeface="굴림"/>
                          <a:cs typeface="굴림"/>
                          <a:hlinkClick r:id="rId45"/>
                        </a:rPr>
                        <a:t>237/7</a:t>
                      </a:r>
                      <a:r>
                        <a:rPr lang="en-US" sz="1400" u="sng" kern="0" dirty="0">
                          <a:solidFill>
                            <a:srgbClr val="000066"/>
                          </a:solidFill>
                          <a:latin typeface="Trebuchet MS"/>
                          <a:ea typeface="굴림"/>
                          <a:cs typeface="굴림"/>
                          <a:hlinkClick r:id="rId45"/>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bg1"/>
                    </a:solidFill>
                  </a:tcPr>
                </a:tc>
                <a:tc>
                  <a:txBody>
                    <a:bodyPr/>
                    <a:lstStyle/>
                    <a:p>
                      <a:pPr algn="ctr" latinLnBrk="0">
                        <a:spcAft>
                          <a:spcPts val="0"/>
                        </a:spcAft>
                      </a:pPr>
                      <a:r>
                        <a:rPr lang="en-US" sz="1400" kern="0">
                          <a:latin typeface="Trebuchet MS"/>
                          <a:ea typeface="굴림"/>
                          <a:cs typeface="굴림"/>
                        </a:rPr>
                        <a:t>(S2) </a:t>
                      </a:r>
                      <a:endParaRPr lang="ko-KR" sz="1400" kern="100">
                        <a:latin typeface="맑은 고딕"/>
                        <a:ea typeface="맑은 고딕"/>
                        <a:cs typeface="Times New Roman"/>
                      </a:endParaRPr>
                    </a:p>
                  </a:txBody>
                  <a:tcPr marL="28203" marR="28203" marT="28203" marB="28203">
                    <a:lnL>
                      <a:noFill/>
                    </a:lnL>
                    <a:lnR>
                      <a:noFill/>
                    </a:lnR>
                    <a:lnT>
                      <a:noFill/>
                    </a:lnT>
                    <a:lnB>
                      <a:noFill/>
                    </a:lnB>
                    <a:solidFill>
                      <a:schemeClr val="bg1"/>
                    </a:solidFill>
                  </a:tcPr>
                </a:tc>
                <a:tc>
                  <a:txBody>
                    <a:bodyPr/>
                    <a:lstStyle/>
                    <a:p>
                      <a:pPr algn="ctr" latinLnBrk="0">
                        <a:spcAft>
                          <a:spcPts val="0"/>
                        </a:spcAft>
                      </a:pPr>
                      <a:r>
                        <a:rPr lang="en-US" sz="1400" u="sng" kern="0">
                          <a:solidFill>
                            <a:srgbClr val="000066"/>
                          </a:solidFill>
                          <a:latin typeface="Trebuchet MS"/>
                          <a:ea typeface="굴림"/>
                          <a:cs typeface="굴림"/>
                          <a:hlinkClick r:id="rId14"/>
                        </a:rPr>
                        <a:t>WP7D</a:t>
                      </a:r>
                      <a:r>
                        <a:rPr lang="en-US" sz="1400" kern="0">
                          <a:latin typeface="Trebuchet MS"/>
                          <a:ea typeface="굴림"/>
                          <a:cs typeface="굴림"/>
                        </a:rPr>
                        <a:t> </a:t>
                      </a:r>
                      <a:endParaRPr lang="ko-KR" sz="1400" kern="100">
                        <a:latin typeface="맑은 고딕"/>
                        <a:ea typeface="맑은 고딕"/>
                        <a:cs typeface="Times New Roman"/>
                      </a:endParaRPr>
                    </a:p>
                  </a:txBody>
                  <a:tcPr marL="28203" marR="28203" marT="28203" marB="28203">
                    <a:lnL>
                      <a:noFill/>
                    </a:lnL>
                    <a:lnR>
                      <a:noFill/>
                    </a:lnR>
                    <a:lnT>
                      <a:noFill/>
                    </a:lnT>
                    <a:lnB>
                      <a:noFill/>
                    </a:lnB>
                    <a:solidFill>
                      <a:schemeClr val="bg1"/>
                    </a:solidFill>
                  </a:tcPr>
                </a:tc>
                <a:tc>
                  <a:txBody>
                    <a:bodyPr/>
                    <a:lstStyle/>
                    <a:p>
                      <a:pPr algn="l" latinLnBrk="0">
                        <a:spcAft>
                          <a:spcPts val="0"/>
                        </a:spcAft>
                      </a:pPr>
                      <a:r>
                        <a:rPr lang="en-US" sz="1400" kern="0" dirty="0">
                          <a:solidFill>
                            <a:srgbClr val="000000"/>
                          </a:solidFill>
                          <a:latin typeface="Trebuchet MS"/>
                          <a:ea typeface="굴림"/>
                          <a:cs typeface="굴림"/>
                        </a:rPr>
                        <a:t>Technical and operational factors relating to interference mitigation practices at radio astronomy stations  </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solidFill>
                      <a:schemeClr val="bg1"/>
                    </a:solidFill>
                  </a:tcPr>
                </a:tc>
              </a:tr>
              <a:tr h="394838">
                <a:tc>
                  <a:txBody>
                    <a:bodyPr/>
                    <a:lstStyle/>
                    <a:p>
                      <a:pPr algn="l" latinLnBrk="0">
                        <a:spcAft>
                          <a:spcPts val="0"/>
                        </a:spcAft>
                      </a:pPr>
                      <a:r>
                        <a:rPr lang="en-US" sz="1400" b="1" u="sng" kern="0" dirty="0" smtClean="0">
                          <a:solidFill>
                            <a:srgbClr val="FF0000"/>
                          </a:solidFill>
                          <a:latin typeface="Trebuchet MS"/>
                          <a:ea typeface="+mn-ea"/>
                          <a:cs typeface="굴림"/>
                        </a:rPr>
                        <a:t>241/7</a:t>
                      </a:r>
                      <a:r>
                        <a:rPr lang="en-US" sz="1400" u="sng" kern="0" dirty="0" smtClean="0">
                          <a:solidFill>
                            <a:schemeClr val="tx1"/>
                          </a:solidFill>
                          <a:latin typeface="Trebuchet MS"/>
                          <a:ea typeface="+mn-ea"/>
                          <a:cs typeface="굴림"/>
                          <a:hlinkClick r:id="rId24"/>
                        </a:rPr>
                        <a:t> </a:t>
                      </a:r>
                      <a:r>
                        <a:rPr lang="en-US" sz="1400" u="sng" kern="0" dirty="0" smtClean="0">
                          <a:solidFill>
                            <a:srgbClr val="000066"/>
                          </a:solidFill>
                          <a:latin typeface="Trebuchet MS"/>
                          <a:ea typeface="굴림"/>
                          <a:cs typeface="굴림"/>
                          <a:hlinkClick r:id="rId49"/>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ctr" latinLnBrk="0">
                        <a:spcAft>
                          <a:spcPts val="0"/>
                        </a:spcAft>
                      </a:pPr>
                      <a:r>
                        <a:rPr lang="en-US" sz="1400" kern="0">
                          <a:latin typeface="Trebuchet MS"/>
                          <a:ea typeface="굴림"/>
                          <a:cs typeface="굴림"/>
                        </a:rPr>
                        <a:t>(S2) </a:t>
                      </a:r>
                      <a:endParaRPr lang="ko-KR" sz="1400" kern="10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ctr" latinLnBrk="0">
                        <a:spcAft>
                          <a:spcPts val="0"/>
                        </a:spcAft>
                      </a:pPr>
                      <a:r>
                        <a:rPr lang="en-US" sz="1400" u="sng" kern="0">
                          <a:solidFill>
                            <a:srgbClr val="000066"/>
                          </a:solidFill>
                          <a:latin typeface="Trebuchet MS"/>
                          <a:ea typeface="굴림"/>
                          <a:cs typeface="굴림"/>
                          <a:hlinkClick r:id="rId14"/>
                        </a:rPr>
                        <a:t>WP7D</a:t>
                      </a:r>
                      <a:r>
                        <a:rPr lang="en-US" sz="1400" kern="0">
                          <a:latin typeface="Trebuchet MS"/>
                          <a:ea typeface="굴림"/>
                          <a:cs typeface="굴림"/>
                        </a:rPr>
                        <a:t> </a:t>
                      </a:r>
                      <a:endParaRPr lang="ko-KR" sz="1400" kern="100">
                        <a:latin typeface="맑은 고딕"/>
                        <a:ea typeface="맑은 고딕"/>
                        <a:cs typeface="Times New Roman"/>
                      </a:endParaRPr>
                    </a:p>
                  </a:txBody>
                  <a:tcPr marL="28203" marR="28203" marT="28203" marB="28203">
                    <a:lnL>
                      <a:noFill/>
                    </a:lnL>
                    <a:lnR>
                      <a:noFill/>
                    </a:lnR>
                    <a:lnT>
                      <a:noFill/>
                    </a:lnT>
                    <a:lnB>
                      <a:noFill/>
                    </a:lnB>
                    <a:solidFill>
                      <a:schemeClr val="accent3">
                        <a:lumMod val="95000"/>
                      </a:schemeClr>
                    </a:solidFill>
                  </a:tcPr>
                </a:tc>
                <a:tc>
                  <a:txBody>
                    <a:bodyPr/>
                    <a:lstStyle/>
                    <a:p>
                      <a:pPr algn="l" latinLnBrk="0">
                        <a:spcAft>
                          <a:spcPts val="0"/>
                        </a:spcAft>
                      </a:pPr>
                      <a:r>
                        <a:rPr lang="en-US" sz="1400" kern="0" dirty="0">
                          <a:solidFill>
                            <a:srgbClr val="000000"/>
                          </a:solidFill>
                          <a:latin typeface="Trebuchet MS"/>
                          <a:ea typeface="굴림"/>
                          <a:cs typeface="굴림"/>
                        </a:rPr>
                        <a:t>Frequency bands and protection criteria for radio astronomy observations from space  </a:t>
                      </a:r>
                      <a:r>
                        <a:rPr lang="en-US" sz="1400" kern="0" dirty="0">
                          <a:solidFill>
                            <a:srgbClr val="FF0000"/>
                          </a:solidFill>
                          <a:latin typeface="Trebuchet MS"/>
                          <a:ea typeface="굴림"/>
                          <a:cs typeface="굴림"/>
                        </a:rPr>
                        <a:t/>
                      </a:r>
                      <a:br>
                        <a:rPr lang="en-US" sz="1400" kern="0" dirty="0">
                          <a:solidFill>
                            <a:srgbClr val="FF0000"/>
                          </a:solidFill>
                          <a:latin typeface="Trebuchet MS"/>
                          <a:ea typeface="굴림"/>
                          <a:cs typeface="굴림"/>
                        </a:rPr>
                      </a:br>
                      <a:r>
                        <a:rPr lang="en-US" sz="1400" kern="0" dirty="0">
                          <a:solidFill>
                            <a:srgbClr val="FF0000"/>
                          </a:solidFill>
                          <a:latin typeface="Trebuchet MS"/>
                          <a:ea typeface="굴림"/>
                          <a:cs typeface="굴림"/>
                        </a:rPr>
                        <a:t>Note - Suppressed on 19/10/07 (RA-07)</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3">
                        <a:lumMod val="95000"/>
                      </a:schemeClr>
                    </a:solidFill>
                  </a:tcPr>
                </a:tc>
              </a:tr>
              <a:tr h="169216">
                <a:tc>
                  <a:txBody>
                    <a:bodyPr/>
                    <a:lstStyle/>
                    <a:p>
                      <a:pPr algn="l" latinLnBrk="0">
                        <a:spcAft>
                          <a:spcPts val="0"/>
                        </a:spcAft>
                      </a:pPr>
                      <a:r>
                        <a:rPr lang="en-US" sz="1400" b="1" u="sng" kern="0" dirty="0">
                          <a:solidFill>
                            <a:srgbClr val="000066"/>
                          </a:solidFill>
                          <a:latin typeface="Trebuchet MS"/>
                          <a:ea typeface="굴림"/>
                          <a:cs typeface="굴림"/>
                          <a:hlinkClick r:id="rId50"/>
                        </a:rPr>
                        <a:t>242/7</a:t>
                      </a:r>
                      <a:r>
                        <a:rPr lang="en-US" sz="1400" u="sng" kern="0" dirty="0">
                          <a:solidFill>
                            <a:srgbClr val="000066"/>
                          </a:solidFill>
                          <a:latin typeface="Trebuchet MS"/>
                          <a:ea typeface="굴림"/>
                          <a:cs typeface="굴림"/>
                          <a:hlinkClick r:id="rId50"/>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tcPr>
                </a:tc>
                <a:tc>
                  <a:txBody>
                    <a:bodyPr/>
                    <a:lstStyle/>
                    <a:p>
                      <a:pPr algn="ctr" latinLnBrk="0">
                        <a:spcAft>
                          <a:spcPts val="0"/>
                        </a:spcAft>
                      </a:pPr>
                      <a:r>
                        <a:rPr lang="en-US" sz="1400" kern="0">
                          <a:latin typeface="Trebuchet MS"/>
                          <a:ea typeface="굴림"/>
                          <a:cs typeface="굴림"/>
                        </a:rPr>
                        <a:t>(S3) </a:t>
                      </a:r>
                      <a:endParaRPr lang="ko-KR" sz="1400" kern="100">
                        <a:latin typeface="맑은 고딕"/>
                        <a:ea typeface="맑은 고딕"/>
                        <a:cs typeface="Times New Roman"/>
                      </a:endParaRPr>
                    </a:p>
                  </a:txBody>
                  <a:tcPr marL="28203" marR="28203" marT="28203" marB="28203">
                    <a:lnL>
                      <a:noFill/>
                    </a:lnL>
                    <a:lnR>
                      <a:noFill/>
                    </a:lnR>
                    <a:lnT>
                      <a:noFill/>
                    </a:lnT>
                    <a:lnB>
                      <a:noFill/>
                    </a:lnB>
                  </a:tcPr>
                </a:tc>
                <a:tc>
                  <a:txBody>
                    <a:bodyPr/>
                    <a:lstStyle/>
                    <a:p>
                      <a:pPr algn="ctr" latinLnBrk="0">
                        <a:spcAft>
                          <a:spcPts val="0"/>
                        </a:spcAft>
                      </a:pPr>
                      <a:r>
                        <a:rPr lang="en-US" sz="1400" u="sng" kern="0">
                          <a:solidFill>
                            <a:srgbClr val="000066"/>
                          </a:solidFill>
                          <a:latin typeface="Trebuchet MS"/>
                          <a:ea typeface="굴림"/>
                          <a:cs typeface="굴림"/>
                          <a:hlinkClick r:id="rId14"/>
                        </a:rPr>
                        <a:t>WP7D</a:t>
                      </a:r>
                      <a:r>
                        <a:rPr lang="en-US" sz="1400" kern="0">
                          <a:latin typeface="Trebuchet MS"/>
                          <a:ea typeface="굴림"/>
                          <a:cs typeface="굴림"/>
                        </a:rPr>
                        <a:t> </a:t>
                      </a:r>
                      <a:endParaRPr lang="ko-KR" sz="1400" kern="100">
                        <a:latin typeface="맑은 고딕"/>
                        <a:ea typeface="맑은 고딕"/>
                        <a:cs typeface="Times New Roman"/>
                      </a:endParaRPr>
                    </a:p>
                  </a:txBody>
                  <a:tcPr marL="28203" marR="28203" marT="28203" marB="28203">
                    <a:lnL>
                      <a:noFill/>
                    </a:lnL>
                    <a:lnR>
                      <a:noFill/>
                    </a:lnR>
                    <a:lnT>
                      <a:noFill/>
                    </a:lnT>
                    <a:lnB>
                      <a:noFill/>
                    </a:lnB>
                  </a:tcPr>
                </a:tc>
                <a:tc>
                  <a:txBody>
                    <a:bodyPr/>
                    <a:lstStyle/>
                    <a:p>
                      <a:pPr algn="l" latinLnBrk="0">
                        <a:spcAft>
                          <a:spcPts val="0"/>
                        </a:spcAft>
                      </a:pPr>
                      <a:r>
                        <a:rPr lang="en-US" sz="1400" kern="0" dirty="0">
                          <a:solidFill>
                            <a:srgbClr val="000000"/>
                          </a:solidFill>
                          <a:latin typeface="Trebuchet MS"/>
                          <a:ea typeface="굴림"/>
                          <a:cs typeface="굴림"/>
                        </a:rPr>
                        <a:t>Radio quiet zones  </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tcPr>
                </a:tc>
              </a:tr>
            </a:tbl>
          </a:graphicData>
        </a:graphic>
      </p:graphicFrame>
      <p:sp>
        <p:nvSpPr>
          <p:cNvPr id="4" name="Rectangle 3"/>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a:solidFill>
                  <a:schemeClr val="bg1"/>
                </a:solidFill>
                <a:latin typeface="Times New Roman" pitchFamily="18" charset="0"/>
                <a:cs typeface="Times New Roman" pitchFamily="18" charset="0"/>
              </a:rPr>
              <a:t>ITU-R </a:t>
            </a:r>
            <a:r>
              <a:rPr lang="en-US" sz="2400" dirty="0" smtClean="0">
                <a:solidFill>
                  <a:schemeClr val="bg1"/>
                </a:solidFill>
                <a:latin typeface="Times New Roman" pitchFamily="18" charset="0"/>
                <a:cs typeface="Times New Roman" pitchFamily="18" charset="0"/>
              </a:rPr>
              <a:t>Questions </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WP7D, Radio </a:t>
            </a:r>
            <a:r>
              <a:rPr lang="en-US" sz="2400" dirty="0">
                <a:solidFill>
                  <a:schemeClr val="bg1"/>
                </a:solidFill>
                <a:latin typeface="Times New Roman" pitchFamily="18" charset="0"/>
                <a:cs typeface="Times New Roman" pitchFamily="18" charset="0"/>
              </a:rPr>
              <a:t>astronomy</a:t>
            </a:r>
            <a:endParaRPr lang="ko-KR" altLang="en-US"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154092" cy="1074740040"/>
        </p:xfrm>
        <a:graphic>
          <a:graphicData uri="http://schemas.openxmlformats.org/drawingml/2006/table">
            <a:tbl>
              <a:tblPr/>
              <a:tblGrid>
                <a:gridCol w="5529252"/>
                <a:gridCol w="208280"/>
                <a:gridCol w="208280"/>
                <a:gridCol w="208280"/>
              </a:tblGrid>
              <a:tr h="0">
                <a:tc>
                  <a:txBody>
                    <a:bodyPr/>
                    <a:lstStyle/>
                    <a:p>
                      <a:endParaRPr lang="ko-KR" altLang="en-US"/>
                    </a:p>
                  </a:txBody>
                  <a:tcPr marL="0" marR="0" marT="0" marB="0">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endParaRPr lang="ko-KR" altLang="en-US"/>
                    </a:p>
                  </a:txBody>
                  <a:tcPr marL="28575" marR="28575" marT="28575" marB="28575">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endParaRPr lang="ko-KR" altLang="en-US"/>
                    </a:p>
                  </a:txBody>
                  <a:tcPr marL="28575" marR="28575" marT="28575" marB="28575">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endParaRPr lang="ko-KR" altLang="en-US"/>
                    </a:p>
                  </a:txBody>
                  <a:tcPr marL="0" marR="0" marT="0" marB="0">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pPr algn="l"/>
                      <a:r>
                        <a:rPr lang="en-US"/>
                        <a:t> ITU-R Questions</a:t>
                      </a:r>
                    </a:p>
                  </a:txBody>
                  <a:tcPr marL="0" marR="0" marT="0" marB="0">
                    <a:lnL>
                      <a:noFill/>
                    </a:lnL>
                    <a:lnR>
                      <a:noFill/>
                    </a:lnR>
                    <a:lnT>
                      <a:noFill/>
                    </a:lnT>
                    <a:lnB>
                      <a:noFill/>
                    </a:lnB>
                  </a:tcPr>
                </a:tc>
                <a:tc>
                  <a:txBody>
                    <a:bodyPr/>
                    <a:lstStyle/>
                    <a:p>
                      <a:endParaRPr lang="ko-KR" altLang="en-US"/>
                    </a:p>
                  </a:txBody>
                  <a:tcPr marL="0" marR="0" marT="0" marB="0">
                    <a:lnL>
                      <a:noFill/>
                    </a:lnL>
                    <a:lnR>
                      <a:noFill/>
                    </a:lnR>
                    <a:lnB>
                      <a:noFill/>
                    </a:lnB>
                  </a:tcPr>
                </a:tc>
                <a:tc>
                  <a:txBody>
                    <a:bodyPr/>
                    <a:lstStyle/>
                    <a:p>
                      <a:pPr latinLnBrk="1"/>
                      <a:endParaRPr lang="ko-KR" altLang="en-US"/>
                    </a:p>
                  </a:txBody>
                  <a:tcPr>
                    <a:lnL>
                      <a:noFill/>
                    </a:lnL>
                  </a:tcPr>
                </a:tc>
                <a:tc>
                  <a:txBody>
                    <a:bodyPr/>
                    <a:lstStyle/>
                    <a:p>
                      <a:pPr latinLnBrk="1"/>
                      <a:endParaRPr lang="ko-KR" altLang="en-US"/>
                    </a:p>
                  </a:txBody>
                  <a:tcPr/>
                </a:tc>
              </a:tr>
              <a:tr h="0">
                <a:tc>
                  <a:txBody>
                    <a:bodyPr/>
                    <a:lstStyle/>
                    <a:p>
                      <a:pPr algn="l"/>
                      <a:endParaRPr lang="ko-KR" altLang="en-US"/>
                    </a:p>
                  </a:txBody>
                  <a:tcPr marL="0" marR="0" marT="0" marB="0">
                    <a:lnL>
                      <a:noFill/>
                    </a:lnL>
                    <a:lnR>
                      <a:noFill/>
                    </a:lnR>
                    <a:lnT>
                      <a:noFill/>
                    </a:lnT>
                    <a:lnB>
                      <a:noFill/>
                    </a:lnB>
                  </a:tcPr>
                </a:tc>
                <a:tc>
                  <a:txBody>
                    <a:bodyPr/>
                    <a:lstStyle/>
                    <a:p>
                      <a:pPr algn="l"/>
                      <a:r>
                        <a:rPr lang="en-US">
                          <a:hlinkClick r:id="rId3" action="ppaction://hlinkfile"/>
                        </a:rPr>
                        <a:t>RSS Feed </a:t>
                      </a:r>
                      <a:endParaRPr lang="en-US"/>
                    </a:p>
                  </a:txBody>
                  <a:tcPr marL="0" marR="0" marT="0" marB="0">
                    <a:lnL>
                      <a:noFill/>
                    </a:lnL>
                    <a:lnR>
                      <a:noFill/>
                    </a:lnR>
                    <a:lnT>
                      <a:noFill/>
                    </a:lnT>
                    <a:lnB>
                      <a:noFill/>
                    </a:lnB>
                  </a:tcPr>
                </a:tc>
                <a:tc>
                  <a:txBody>
                    <a:bodyPr/>
                    <a:lstStyle/>
                    <a:p>
                      <a:pPr algn="l"/>
                      <a:endParaRPr lang="ko-KR" altLang="en-US"/>
                    </a:p>
                  </a:txBody>
                  <a:tcPr marL="0" marR="0" marT="0" marB="0">
                    <a:lnL>
                      <a:noFill/>
                    </a:lnL>
                    <a:lnR>
                      <a:noFill/>
                    </a:lnR>
                    <a:lnB>
                      <a:noFill/>
                    </a:lnB>
                  </a:tcPr>
                </a:tc>
                <a:tc>
                  <a:txBody>
                    <a:bodyPr/>
                    <a:lstStyle/>
                    <a:p>
                      <a:pPr latinLnBrk="1"/>
                      <a:endParaRPr lang="ko-KR" altLang="en-US"/>
                    </a:p>
                  </a:txBody>
                  <a:tcPr>
                    <a:lnL>
                      <a:noFill/>
                    </a:lnL>
                  </a:tcPr>
                </a:tc>
              </a:tr>
              <a:tr h="0">
                <a:tc>
                  <a:txBody>
                    <a:bodyPr/>
                    <a:lstStyle/>
                    <a:p>
                      <a:pPr algn="l"/>
                      <a:r>
                        <a:rPr lang="en-US"/>
                        <a:t>Number</a:t>
                      </a:r>
                    </a:p>
                  </a:txBody>
                  <a:tcPr marL="28575" marR="28575" marT="28575" marB="28575">
                    <a:lnL>
                      <a:noFill/>
                    </a:lnL>
                    <a:lnR>
                      <a:noFill/>
                    </a:lnR>
                    <a:lnT>
                      <a:noFill/>
                    </a:lnT>
                    <a:lnB>
                      <a:noFill/>
                    </a:lnB>
                  </a:tcPr>
                </a:tc>
                <a:tc>
                  <a:txBody>
                    <a:bodyPr/>
                    <a:lstStyle/>
                    <a:p>
                      <a:pPr algn="l"/>
                      <a:r>
                        <a:rPr lang="en-US"/>
                        <a:t>Category</a:t>
                      </a:r>
                    </a:p>
                  </a:txBody>
                  <a:tcPr marL="28575" marR="28575" marT="28575" marB="28575">
                    <a:lnL>
                      <a:noFill/>
                    </a:lnL>
                    <a:lnR>
                      <a:noFill/>
                    </a:lnR>
                    <a:lnT>
                      <a:noFill/>
                    </a:lnT>
                    <a:lnB>
                      <a:noFill/>
                    </a:lnB>
                  </a:tcPr>
                </a:tc>
                <a:tc>
                  <a:txBody>
                    <a:bodyPr/>
                    <a:lstStyle/>
                    <a:p>
                      <a:pPr algn="l"/>
                      <a:r>
                        <a:rPr lang="en-US"/>
                        <a:t>Group</a:t>
                      </a:r>
                    </a:p>
                  </a:txBody>
                  <a:tcPr marL="28575" marR="28575" marT="28575" marB="28575">
                    <a:lnL>
                      <a:noFill/>
                    </a:lnL>
                    <a:lnR>
                      <a:noFill/>
                    </a:lnR>
                    <a:lnT>
                      <a:noFill/>
                    </a:lnT>
                    <a:lnB>
                      <a:noFill/>
                    </a:lnB>
                  </a:tcPr>
                </a:tc>
                <a:tc>
                  <a:txBody>
                    <a:bodyPr/>
                    <a:lstStyle/>
                    <a:p>
                      <a:pPr algn="l"/>
                      <a:r>
                        <a:rPr lang="en-US"/>
                        <a:t>Title</a:t>
                      </a:r>
                    </a:p>
                  </a:txBody>
                  <a:tcPr marL="28575" marR="28575" marT="28575" marB="28575">
                    <a:lnL>
                      <a:noFill/>
                    </a:lnL>
                    <a:lnR>
                      <a:noFill/>
                    </a:lnR>
                    <a:lnB>
                      <a:noFill/>
                    </a:lnB>
                  </a:tcPr>
                </a:tc>
              </a:tr>
              <a:tr h="0">
                <a:tc>
                  <a:txBody>
                    <a:bodyPr/>
                    <a:lstStyle/>
                    <a:p>
                      <a:pPr algn="l"/>
                      <a:r>
                        <a:rPr lang="en-US" altLang="ko-KR" b="1">
                          <a:hlinkClick r:id="rId4" action="ppaction://hlinkfile"/>
                        </a:rPr>
                        <a:t>101-2/7</a:t>
                      </a:r>
                      <a:r>
                        <a:rPr lang="ko-KR" altLang="en-US">
                          <a:hlinkClick r:id="rId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Performance and reliability of frequency standards and their use in time-scales  </a:t>
                      </a:r>
                      <a:br>
                        <a:rPr lang="en-US" i="0">
                          <a:solidFill>
                            <a:srgbClr val="000000"/>
                          </a:solidFill>
                        </a:rPr>
                      </a:br>
                      <a:r>
                        <a:rPr lang="en-US" i="0">
                          <a:solidFill>
                            <a:srgbClr val="000000"/>
                          </a:solidFill>
                        </a:rPr>
                        <a:t>Note - Suppressed on 19/10/07 (RA-07)</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6" action="ppaction://hlinkfile"/>
                        </a:rPr>
                        <a:t>102-2/7</a:t>
                      </a:r>
                      <a:r>
                        <a:rPr lang="ko-KR" altLang="en-US">
                          <a:hlinkClick r:id="rId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Terrestrial standard-frequency and time-signal dissemination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7" action="ppaction://hlinkfile"/>
                        </a:rPr>
                        <a:t>104-2/7</a:t>
                      </a:r>
                      <a:r>
                        <a:rPr lang="ko-KR" altLang="en-US">
                          <a:hlinkClick r:id="rId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Stability of standard-frequency and time-signal emissions as received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8" action="ppaction://hlinkfile"/>
                        </a:rPr>
                        <a:t>110-2/7</a:t>
                      </a:r>
                      <a:r>
                        <a:rPr lang="ko-KR" altLang="en-US">
                          <a:hlinkClick r:id="rId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Time codes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9" action="ppaction://hlinkfile"/>
                        </a:rPr>
                        <a:t>111-1/7</a:t>
                      </a:r>
                      <a:r>
                        <a:rPr lang="ko-KR" altLang="en-US">
                          <a:hlinkClick r:id="rId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Signal delays in antennas and other circuits and their calibration for high-accuracy time transfer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0" action="ppaction://hlinkfile"/>
                        </a:rPr>
                        <a:t>118-2/7</a:t>
                      </a:r>
                      <a:r>
                        <a:rPr lang="ko-KR" altLang="en-US">
                          <a:hlinkClick r:id="rId1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Factors which affect frequency sharing between data relay satellite systems and systems of other services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2" action="ppaction://hlinkfile"/>
                        </a:rPr>
                        <a:t>129-2/7</a:t>
                      </a:r>
                      <a:r>
                        <a:rPr lang="ko-KR" altLang="en-US">
                          <a:hlinkClick r:id="rId1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a:t>
                      </a:r>
                      <a:r>
                        <a:rPr lang="en-US">
                          <a:hlinkClick r:id="rId13" action="ppaction://hlinkfile"/>
                        </a:rPr>
                        <a:t>WP7C</a:t>
                      </a:r>
                      <a:r>
                        <a:rPr lang="en-US"/>
                        <a:t>/</a:t>
                      </a:r>
                      <a:r>
                        <a:rPr lang="en-US">
                          <a:hlinkClick r:id="rId14" action="ppaction://hlinkfile"/>
                        </a:rPr>
                        <a:t>WP7D</a:t>
                      </a:r>
                      <a:endParaRPr lang="en-US"/>
                    </a:p>
                  </a:txBody>
                  <a:tcPr marL="28575" marR="28575" marT="28575" marB="28575">
                    <a:lnL>
                      <a:noFill/>
                    </a:lnL>
                    <a:lnR>
                      <a:noFill/>
                    </a:lnR>
                    <a:lnT>
                      <a:noFill/>
                    </a:lnT>
                    <a:lnB>
                      <a:noFill/>
                    </a:lnB>
                  </a:tcPr>
                </a:tc>
                <a:tc>
                  <a:txBody>
                    <a:bodyPr/>
                    <a:lstStyle/>
                    <a:p>
                      <a:pPr algn="l"/>
                      <a:r>
                        <a:rPr lang="en-US" i="0">
                          <a:solidFill>
                            <a:srgbClr val="000000"/>
                          </a:solidFill>
                        </a:rPr>
                        <a:t>Unwanted emissions radiated from and received by stations of the science services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5" action="ppaction://hlinkfile"/>
                        </a:rPr>
                        <a:t>139-3/7</a:t>
                      </a:r>
                      <a:r>
                        <a:rPr lang="ko-KR" altLang="en-US">
                          <a:hlinkClick r:id="rId1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Data transmission for Earth exploration-satellite systems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6" action="ppaction://hlinkfile"/>
                        </a:rPr>
                        <a:t>141-3/7</a:t>
                      </a:r>
                      <a:r>
                        <a:rPr lang="ko-KR" altLang="en-US">
                          <a:hlinkClick r:id="rId1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Data transmission for meteorological satellite systems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7" action="ppaction://hlinkfile"/>
                        </a:rPr>
                        <a:t>145-2/7</a:t>
                      </a:r>
                      <a:r>
                        <a:rPr lang="ko-KR" altLang="en-US">
                          <a:hlinkClick r:id="rId1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Technical factors involved in the protection of radioastronomical observations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8" action="ppaction://hlinkfile"/>
                        </a:rPr>
                        <a:t>146-2/7</a:t>
                      </a:r>
                      <a:r>
                        <a:rPr lang="ko-KR" altLang="en-US">
                          <a:hlinkClick r:id="rId1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Criteria for evaluation of interference to radio astronomy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9" action="ppaction://hlinkfile"/>
                        </a:rPr>
                        <a:t>149-1/7</a:t>
                      </a:r>
                      <a:r>
                        <a:rPr lang="ko-KR" altLang="en-US">
                          <a:hlinkClick r:id="rId1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utilization on the far side of the Moon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0" action="ppaction://hlinkfile"/>
                        </a:rPr>
                        <a:t>152-2/7</a:t>
                      </a:r>
                      <a:r>
                        <a:rPr lang="ko-KR" altLang="en-US">
                          <a:hlinkClick r:id="rId2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Standard frequencies and time signals from satellites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1" action="ppaction://hlinkfile"/>
                        </a:rPr>
                        <a:t>201-2/7</a:t>
                      </a:r>
                      <a:r>
                        <a:rPr lang="ko-KR" altLang="en-US">
                          <a:hlinkClick r:id="rId2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Two-way time and frequency transfer through communication satellites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2" action="ppaction://hlinkfile"/>
                        </a:rPr>
                        <a:t>202-1/7</a:t>
                      </a:r>
                      <a:r>
                        <a:rPr lang="ko-KR" altLang="en-US">
                          <a:hlinkClick r:id="rId2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Protection criteria and frequency sharing between space very long baseline interferometry and other space research systems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3" action="ppaction://hlinkfile"/>
                        </a:rPr>
                        <a:t>203-1/7</a:t>
                      </a:r>
                      <a:r>
                        <a:rPr lang="ko-KR" altLang="en-US">
                          <a:hlinkClick r:id="rId2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Characteristics and telecommunication requirements for space very long baseline interferometry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4" action="ppaction://hlinkfile"/>
                        </a:rPr>
                        <a:t>205/7</a:t>
                      </a:r>
                      <a:r>
                        <a:rPr lang="ko-KR" altLang="en-US">
                          <a:hlinkClick r:id="rId2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Radio observations of pulsars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5" action="ppaction://hlinkfile"/>
                        </a:rPr>
                        <a:t>206-1/7</a:t>
                      </a:r>
                      <a:r>
                        <a:rPr lang="ko-KR" altLang="en-US">
                          <a:hlinkClick r:id="rId2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comparisons of remotely located standards at the 10-15 level of uncertainty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6" action="ppaction://hlinkfile"/>
                        </a:rPr>
                        <a:t>207-2/7</a:t>
                      </a:r>
                      <a:r>
                        <a:rPr lang="ko-KR" altLang="en-US">
                          <a:hlinkClick r:id="rId2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Time and frequency transfer using digital communication links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7" action="ppaction://hlinkfile"/>
                        </a:rPr>
                        <a:t>211/7</a:t>
                      </a:r>
                      <a:r>
                        <a:rPr lang="ko-KR" altLang="en-US">
                          <a:hlinkClick r:id="rId2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the space research service and other services in the 37-38 GHz and 40-40.5 GHz bands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8" action="ppaction://hlinkfile"/>
                        </a:rPr>
                        <a:t>213-1/7</a:t>
                      </a:r>
                      <a:r>
                        <a:rPr lang="ko-KR" altLang="en-US">
                          <a:hlinkClick r:id="rId2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(C1)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Compatibility of spaceborne active sensors and systems in the services allocated above the band 5 250-5 460 MHz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9" action="ppaction://hlinkfile"/>
                        </a:rPr>
                        <a:t>215-1/7</a:t>
                      </a:r>
                      <a:r>
                        <a:rPr lang="ko-KR" altLang="en-US">
                          <a:hlinkClick r:id="rId2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Earth exploration-satellite systems (passive), space research systems (passive) and systems in the fixed, mobile and fixed-satellite services in the band 18.6-18.8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0" action="ppaction://hlinkfile"/>
                        </a:rPr>
                        <a:t>218-1/7</a:t>
                      </a:r>
                      <a:r>
                        <a:rPr lang="ko-KR" altLang="en-US">
                          <a:hlinkClick r:id="rId3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active sensor systems in the Earth exploration-satellite service and systems operating in other services at around 440 MHz and 5 300 MHz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1" action="ppaction://hlinkfile"/>
                        </a:rPr>
                        <a:t>219/7</a:t>
                      </a:r>
                      <a:r>
                        <a:rPr lang="ko-KR" altLang="en-US">
                          <a:hlinkClick r:id="rId3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(C1)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Space operation and space research services frequency bands for telecommand links in the range 100 MHz to 1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2" action="ppaction://hlinkfile"/>
                        </a:rPr>
                        <a:t>221/7</a:t>
                      </a:r>
                      <a:r>
                        <a:rPr lang="ko-KR" altLang="en-US">
                          <a:hlinkClick r:id="rId3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Preferred frequency bands and protection criteria for space research service observations (passive)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3" action="ppaction://hlinkfile"/>
                        </a:rPr>
                        <a:t>222-1/7</a:t>
                      </a:r>
                      <a:r>
                        <a:rPr lang="ko-KR" altLang="en-US">
                          <a:hlinkClick r:id="rId3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Radio links between earth stations and lunar and planetary missions by means of lunar and/or planetary data relay satellites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4" action="ppaction://hlinkfile"/>
                        </a:rPr>
                        <a:t>223/7</a:t>
                      </a:r>
                      <a:r>
                        <a:rPr lang="ko-KR" altLang="en-US">
                          <a:hlinkClick r:id="rId3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The role of differential GPS networks in timing applications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5" action="ppaction://hlinkfile"/>
                        </a:rPr>
                        <a:t>224/7</a:t>
                      </a:r>
                      <a:r>
                        <a:rPr lang="ko-KR" altLang="en-US">
                          <a:hlinkClick r:id="rId3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Algorithms for ensemble time scales and measurement systems  </a:t>
                      </a:r>
                      <a:br>
                        <a:rPr lang="en-US" i="0">
                          <a:solidFill>
                            <a:srgbClr val="000000"/>
                          </a:solidFill>
                        </a:rPr>
                      </a:br>
                      <a:r>
                        <a:rPr lang="en-US" i="0">
                          <a:solidFill>
                            <a:srgbClr val="000000"/>
                          </a:solidFill>
                        </a:rPr>
                        <a:t>Note - Suppressed on 19/10/07 (RA-07)</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6" action="ppaction://hlinkfile"/>
                        </a:rPr>
                        <a:t>226/7</a:t>
                      </a:r>
                      <a:r>
                        <a:rPr lang="ko-KR" altLang="en-US">
                          <a:hlinkClick r:id="rId3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the radio astronomy service and other services in bands above 70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7" action="ppaction://hlinkfile"/>
                        </a:rPr>
                        <a:t>229/7</a:t>
                      </a:r>
                      <a:r>
                        <a:rPr lang="ko-KR" altLang="en-US">
                          <a:hlinkClick r:id="rId3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the Earth exploration-satellite service (passive) and airborne altimeters in the aeronautical radionavigation service in the band 4 200-4 400 MHz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8" action="ppaction://hlinkfile"/>
                        </a:rPr>
                        <a:t>230/7</a:t>
                      </a:r>
                      <a:r>
                        <a:rPr lang="ko-KR" altLang="en-US">
                          <a:hlinkClick r:id="rId3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Protection and sharing criteria for radio astronomy measurements from space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9" action="ppaction://hlinkfile"/>
                        </a:rPr>
                        <a:t>231/7</a:t>
                      </a:r>
                      <a:r>
                        <a:rPr lang="ko-KR" altLang="en-US">
                          <a:hlinkClick r:id="rId3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Earth exploration-satellite service (active) and space research service (active) operating above 100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0" action="ppaction://hlinkfile"/>
                        </a:rPr>
                        <a:t>232-1/7</a:t>
                      </a:r>
                      <a:r>
                        <a:rPr lang="ko-KR" altLang="en-US">
                          <a:hlinkClick r:id="rId4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spaceborne passive sensors and other services in the bands 10.60-10.68 GHz, 31.5-31.8 GHz and 36-37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1" action="ppaction://hlinkfile"/>
                        </a:rPr>
                        <a:t>233/7</a:t>
                      </a:r>
                      <a:r>
                        <a:rPr lang="ko-KR" altLang="en-US">
                          <a:hlinkClick r:id="rId4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Sharing conditions between active sensor systems in the Earth exploration-satellite service and systems operating in other services around 35.5-36.0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2" action="ppaction://hlinkfile"/>
                        </a:rPr>
                        <a:t>234/7</a:t>
                      </a:r>
                      <a:r>
                        <a:rPr lang="ko-KR" altLang="en-US">
                          <a:hlinkClick r:id="rId4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active sensor systems in the Earth exploration-satellite service and systems operating in other services in the 1 215-1 300 MHz band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3" action="ppaction://hlinkfile"/>
                        </a:rPr>
                        <a:t>235-1/7</a:t>
                      </a:r>
                      <a:r>
                        <a:rPr lang="ko-KR" altLang="en-US">
                          <a:hlinkClick r:id="rId4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a:t>
                      </a:r>
                      <a:r>
                        <a:rPr lang="en-US">
                          <a:hlinkClick r:id="rId13" action="ppaction://hlinkfile"/>
                        </a:rPr>
                        <a:t>WP7C</a:t>
                      </a:r>
                      <a:r>
                        <a:rPr lang="en-US"/>
                        <a:t>/</a:t>
                      </a:r>
                      <a:r>
                        <a:rPr lang="en-US">
                          <a:hlinkClick r:id="rId14" action="ppaction://hlinkfile"/>
                        </a:rPr>
                        <a:t>WP7D</a:t>
                      </a:r>
                      <a:endParaRPr lang="en-US"/>
                    </a:p>
                  </a:txBody>
                  <a:tcPr marL="28575" marR="28575" marT="28575" marB="28575">
                    <a:lnL>
                      <a:noFill/>
                    </a:lnL>
                    <a:lnR>
                      <a:noFill/>
                    </a:lnR>
                    <a:lnT>
                      <a:noFill/>
                    </a:lnT>
                    <a:lnB>
                      <a:noFill/>
                    </a:lnB>
                  </a:tcPr>
                </a:tc>
                <a:tc>
                  <a:txBody>
                    <a:bodyPr/>
                    <a:lstStyle/>
                    <a:p>
                      <a:pPr algn="l"/>
                      <a:r>
                        <a:rPr lang="en-US" i="0">
                          <a:solidFill>
                            <a:srgbClr val="000000"/>
                          </a:solidFill>
                        </a:rPr>
                        <a:t>Technical and operational characteristics of applications of science services operating above 275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4" action="ppaction://hlinkfile"/>
                        </a:rPr>
                        <a:t>236/7</a:t>
                      </a:r>
                      <a:r>
                        <a:rPr lang="ko-KR" altLang="en-US">
                          <a:hlinkClick r:id="rId4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The future of the UTC time scale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5" action="ppaction://hlinkfile"/>
                        </a:rPr>
                        <a:t>237/7</a:t>
                      </a:r>
                      <a:r>
                        <a:rPr lang="ko-KR" altLang="en-US">
                          <a:hlinkClick r:id="rId4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Technical and operational factors relating to interference mitigation practices at radio astronomy stations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6" action="ppaction://hlinkfile"/>
                        </a:rPr>
                        <a:t>238/7</a:t>
                      </a:r>
                      <a:r>
                        <a:rPr lang="ko-KR" altLang="en-US">
                          <a:hlinkClick r:id="rId4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Trusted time source for time stamp authority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7" action="ppaction://hlinkfile"/>
                        </a:rPr>
                        <a:t>239/7</a:t>
                      </a:r>
                      <a:r>
                        <a:rPr lang="ko-KR" altLang="en-US">
                          <a:hlinkClick r:id="rId4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Instrumentation time codes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8" action="ppaction://hlinkfile"/>
                        </a:rPr>
                        <a:t>240/7</a:t>
                      </a:r>
                      <a:r>
                        <a:rPr lang="ko-KR" altLang="en-US">
                          <a:hlinkClick r:id="rId4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Necessary criteria and calculation method for establishing coordination requirements relating to space research and Earth exploration-satellite applications in a space-to-space network composed of a space station on a geostationary satellite and a space station on a non-geostationary satellite in the bands 22.55-23.55 GHz and 25.25-27.5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9" action="ppaction://hlinkfile"/>
                        </a:rPr>
                        <a:t>241/7</a:t>
                      </a:r>
                      <a:r>
                        <a:rPr lang="ko-KR" altLang="en-US">
                          <a:hlinkClick r:id="rId4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bands and protection criteria for radio astronomy observations from space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0" action="ppaction://hlinkfile"/>
                        </a:rPr>
                        <a:t>242/7</a:t>
                      </a:r>
                      <a:r>
                        <a:rPr lang="ko-KR" altLang="en-US">
                          <a:hlinkClick r:id="rId5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Radio quiet zones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1" action="ppaction://hlinkfile"/>
                        </a:rPr>
                        <a:t>243/7</a:t>
                      </a:r>
                      <a:r>
                        <a:rPr lang="ko-KR" altLang="en-US">
                          <a:hlinkClick r:id="rId5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Characterization of technical parameters and interference effects and possible interference mitigation techniques for passive sensors operating in the Earth exploration-satellite service (passive)</a:t>
                      </a:r>
                      <a:br>
                        <a:rPr lang="en-US" i="0">
                          <a:solidFill>
                            <a:srgbClr val="000000"/>
                          </a:solidFill>
                        </a:rPr>
                      </a:br>
                      <a:r>
                        <a:rPr lang="en-US" i="0">
                          <a:solidFill>
                            <a:srgbClr val="000000"/>
                          </a:solidFill>
                        </a:rPr>
                        <a:t>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2" action="ppaction://hlinkfile"/>
                        </a:rPr>
                        <a:t>244/7</a:t>
                      </a:r>
                      <a:r>
                        <a:rPr lang="ko-KR" altLang="en-US">
                          <a:hlinkClick r:id="rId5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Interference between standard frequency and time signal services operating between 20 and 90 kHz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3" action="ppaction://hlinkfile"/>
                        </a:rPr>
                        <a:t>245/7</a:t>
                      </a:r>
                      <a:r>
                        <a:rPr lang="ko-KR" altLang="en-US">
                          <a:hlinkClick r:id="rId5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Interference to the standard frequency and time signal service in the low-frequency band caused by noise from electrical sources  </a:t>
                      </a:r>
                      <a:br>
                        <a:rPr lang="en-US" i="0">
                          <a:solidFill>
                            <a:srgbClr val="000000"/>
                          </a:solidFill>
                        </a:rPr>
                      </a:br>
                      <a:endParaRPr lang="en-US" i="0">
                        <a:solidFill>
                          <a:srgbClr val="000000"/>
                        </a:solidFill>
                      </a:endParaRPr>
                    </a:p>
                  </a:txBody>
                  <a:tcPr marL="28575" marR="28575" marT="28575" marB="28575">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642910" y="857232"/>
          <a:ext cx="7929618" cy="1662738"/>
        </p:xfrm>
        <a:graphic>
          <a:graphicData uri="http://schemas.openxmlformats.org/drawingml/2006/table">
            <a:tbl>
              <a:tblPr/>
              <a:tblGrid>
                <a:gridCol w="836333"/>
                <a:gridCol w="1208036"/>
                <a:gridCol w="1300962"/>
                <a:gridCol w="4584287"/>
              </a:tblGrid>
              <a:tr h="169216">
                <a:tc>
                  <a:txBody>
                    <a:bodyPr/>
                    <a:lstStyle/>
                    <a:p>
                      <a:pPr algn="ctr" latinLnBrk="0">
                        <a:spcAft>
                          <a:spcPts val="0"/>
                        </a:spcAft>
                      </a:pPr>
                      <a:r>
                        <a:rPr lang="en-US" sz="1400" b="1" kern="0" dirty="0">
                          <a:latin typeface="Trebuchet MS"/>
                          <a:ea typeface="굴림"/>
                          <a:cs typeface="굴림"/>
                        </a:rPr>
                        <a:t>Number</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latinLnBrk="0">
                        <a:spcAft>
                          <a:spcPts val="0"/>
                        </a:spcAft>
                      </a:pPr>
                      <a:r>
                        <a:rPr lang="en-US" sz="1400" b="1" kern="0">
                          <a:latin typeface="Trebuchet MS"/>
                          <a:ea typeface="굴림"/>
                          <a:cs typeface="굴림"/>
                        </a:rPr>
                        <a:t>Category</a:t>
                      </a:r>
                      <a:endParaRPr lang="ko-KR" sz="1400" kern="100">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latinLnBrk="0">
                        <a:spcAft>
                          <a:spcPts val="0"/>
                        </a:spcAft>
                      </a:pPr>
                      <a:r>
                        <a:rPr lang="en-US" sz="1400" b="1" kern="0">
                          <a:latin typeface="Trebuchet MS"/>
                          <a:ea typeface="굴림"/>
                          <a:cs typeface="굴림"/>
                        </a:rPr>
                        <a:t>Group</a:t>
                      </a:r>
                      <a:endParaRPr lang="ko-KR" sz="1400" kern="100">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latinLnBrk="0">
                        <a:spcAft>
                          <a:spcPts val="0"/>
                        </a:spcAft>
                      </a:pPr>
                      <a:r>
                        <a:rPr lang="en-US" sz="1400" b="1" kern="0" dirty="0">
                          <a:latin typeface="Trebuchet MS"/>
                          <a:ea typeface="굴림"/>
                          <a:cs typeface="굴림"/>
                        </a:rPr>
                        <a:t>Title</a:t>
                      </a:r>
                      <a:endParaRPr lang="ko-KR" sz="1400" kern="100" dirty="0">
                        <a:latin typeface="맑은 고딕"/>
                        <a:ea typeface="맑은 고딕"/>
                        <a:cs typeface="Times New Roman"/>
                      </a:endParaRPr>
                    </a:p>
                  </a:txBody>
                  <a:tcPr marL="28203" marR="28203" marT="28203" marB="28203" anchor="ctr">
                    <a:lnL>
                      <a:noFill/>
                    </a:lnL>
                    <a:lnR>
                      <a:noFill/>
                    </a:lnR>
                    <a:lnT>
                      <a:noFill/>
                    </a:lnT>
                    <a:lnB>
                      <a:noFill/>
                    </a:lnB>
                  </a:tcPr>
                </a:tc>
              </a:tr>
              <a:tr h="282027">
                <a:tc>
                  <a:txBody>
                    <a:bodyPr/>
                    <a:lstStyle/>
                    <a:p>
                      <a:pPr algn="l" latinLnBrk="0">
                        <a:spcAft>
                          <a:spcPts val="0"/>
                        </a:spcAft>
                      </a:pPr>
                      <a:r>
                        <a:rPr lang="en-US" sz="1400" b="1" u="sng" kern="0" dirty="0" smtClean="0">
                          <a:solidFill>
                            <a:srgbClr val="FF0000"/>
                          </a:solidFill>
                          <a:latin typeface="Trebuchet MS"/>
                          <a:ea typeface="+mn-ea"/>
                          <a:cs typeface="굴림"/>
                        </a:rPr>
                        <a:t>147/7</a:t>
                      </a:r>
                      <a:r>
                        <a:rPr lang="en-US" sz="1400" u="sng" kern="0" dirty="0" smtClean="0">
                          <a:solidFill>
                            <a:srgbClr val="000066"/>
                          </a:solidFill>
                          <a:latin typeface="Trebuchet MS"/>
                          <a:ea typeface="굴림"/>
                          <a:cs typeface="굴림"/>
                          <a:hlinkClick r:id="rId12"/>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bg1"/>
                    </a:solidFill>
                  </a:tcPr>
                </a:tc>
                <a:tc>
                  <a:txBody>
                    <a:bodyPr/>
                    <a:lstStyle/>
                    <a:p>
                      <a:pPr algn="ctr" latinLnBrk="0">
                        <a:spcAft>
                          <a:spcPts val="0"/>
                        </a:spcAft>
                      </a:pPr>
                      <a:r>
                        <a:rPr lang="en-US" sz="1400" kern="0" dirty="0" smtClean="0">
                          <a:latin typeface="Trebuchet MS"/>
                          <a:ea typeface="굴림"/>
                          <a:cs typeface="굴림"/>
                        </a:rPr>
                        <a:t>(S2</a:t>
                      </a:r>
                      <a:r>
                        <a:rPr lang="en-US" sz="1400" kern="0" dirty="0">
                          <a:latin typeface="Trebuchet MS"/>
                          <a:ea typeface="굴림"/>
                          <a:cs typeface="굴림"/>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tcPr>
                </a:tc>
                <a:tc>
                  <a:txBody>
                    <a:bodyPr/>
                    <a:lstStyle/>
                    <a:p>
                      <a:pPr algn="ctr" latinLnBrk="0">
                        <a:spcAft>
                          <a:spcPts val="0"/>
                        </a:spcAft>
                      </a:pPr>
                      <a:r>
                        <a:rPr lang="en-US" sz="1400" u="sng" kern="0" smtClean="0">
                          <a:solidFill>
                            <a:srgbClr val="000066"/>
                          </a:solidFill>
                          <a:latin typeface="Trebuchet MS"/>
                          <a:ea typeface="굴림"/>
                          <a:cs typeface="굴림"/>
                          <a:hlinkClick r:id="rId14"/>
                        </a:rPr>
                        <a:t>WP7D</a:t>
                      </a:r>
                      <a:endParaRPr lang="ko-KR" sz="1400" kern="100" dirty="0">
                        <a:latin typeface="맑은 고딕"/>
                        <a:ea typeface="맑은 고딕"/>
                        <a:cs typeface="Times New Roman"/>
                      </a:endParaRPr>
                    </a:p>
                  </a:txBody>
                  <a:tcPr marL="28203" marR="28203" marT="28203" marB="28203">
                    <a:lnL>
                      <a:noFill/>
                    </a:lnL>
                    <a:lnR>
                      <a:noFill/>
                    </a:lnR>
                    <a:lnT>
                      <a:noFill/>
                    </a:lnT>
                    <a:lnB>
                      <a:noFill/>
                    </a:lnB>
                  </a:tcPr>
                </a:tc>
                <a:tc>
                  <a:txBody>
                    <a:bodyPr/>
                    <a:lstStyle/>
                    <a:p>
                      <a:pPr algn="l" latinLnBrk="0">
                        <a:spcAft>
                          <a:spcPts val="0"/>
                        </a:spcAft>
                      </a:pPr>
                      <a:r>
                        <a:rPr lang="en-US" sz="1400" b="0" kern="1200" dirty="0" err="1" smtClean="0">
                          <a:solidFill>
                            <a:schemeClr val="tx1"/>
                          </a:solidFill>
                          <a:latin typeface="Trebuchet MS" pitchFamily="34" charset="0"/>
                          <a:ea typeface="+mn-ea"/>
                          <a:cs typeface="+mn-cs"/>
                        </a:rPr>
                        <a:t>Radioastronomy</a:t>
                      </a:r>
                      <a:r>
                        <a:rPr lang="en-US" sz="1400" b="0" kern="1200" dirty="0" smtClean="0">
                          <a:solidFill>
                            <a:schemeClr val="tx1"/>
                          </a:solidFill>
                          <a:latin typeface="Trebuchet MS" pitchFamily="34" charset="0"/>
                          <a:ea typeface="+mn-ea"/>
                          <a:cs typeface="+mn-cs"/>
                        </a:rPr>
                        <a:t> in the vicinity of the L2 Sun-Earth </a:t>
                      </a:r>
                      <a:r>
                        <a:rPr lang="en-US" sz="1400" b="0" kern="1200" dirty="0" err="1" smtClean="0">
                          <a:solidFill>
                            <a:schemeClr val="tx1"/>
                          </a:solidFill>
                          <a:latin typeface="Trebuchet MS" pitchFamily="34" charset="0"/>
                          <a:ea typeface="+mn-ea"/>
                          <a:cs typeface="+mn-cs"/>
                        </a:rPr>
                        <a:t>Lagrangian</a:t>
                      </a:r>
                      <a:r>
                        <a:rPr lang="en-US" sz="1400" b="0" kern="1200" dirty="0" smtClean="0">
                          <a:solidFill>
                            <a:schemeClr val="tx1"/>
                          </a:solidFill>
                          <a:latin typeface="Trebuchet MS" pitchFamily="34" charset="0"/>
                          <a:ea typeface="+mn-ea"/>
                          <a:cs typeface="+mn-cs"/>
                        </a:rPr>
                        <a:t> point</a:t>
                      </a:r>
                      <a:r>
                        <a:rPr lang="en-US" sz="1400" b="0" kern="0" dirty="0">
                          <a:solidFill>
                            <a:srgbClr val="000000"/>
                          </a:solidFill>
                          <a:latin typeface="Trebuchet MS" pitchFamily="34" charset="0"/>
                          <a:ea typeface="굴림"/>
                          <a:cs typeface="굴림"/>
                        </a:rPr>
                        <a:t> </a:t>
                      </a:r>
                      <a:endParaRPr lang="en-US" sz="1400" b="0" kern="0" dirty="0" smtClean="0">
                        <a:solidFill>
                          <a:srgbClr val="000000"/>
                        </a:solidFill>
                        <a:latin typeface="Trebuchet MS" pitchFamily="34" charset="0"/>
                        <a:ea typeface="굴림"/>
                        <a:cs typeface="굴림"/>
                      </a:endParaRPr>
                    </a:p>
                    <a:p>
                      <a:pPr algn="l" latinLnBrk="0">
                        <a:spcAft>
                          <a:spcPts val="0"/>
                        </a:spcAft>
                      </a:pPr>
                      <a:r>
                        <a:rPr lang="en-US" sz="1400" b="0" kern="0" dirty="0" smtClean="0">
                          <a:solidFill>
                            <a:srgbClr val="000000"/>
                          </a:solidFill>
                          <a:latin typeface="Trebuchet MS" pitchFamily="34" charset="0"/>
                          <a:ea typeface="+mn-ea"/>
                          <a:cs typeface="굴림"/>
                        </a:rPr>
                        <a:t> </a:t>
                      </a:r>
                      <a:r>
                        <a:rPr lang="en-US" sz="1400" b="0" kern="0" dirty="0" smtClean="0">
                          <a:solidFill>
                            <a:srgbClr val="FF0000"/>
                          </a:solidFill>
                          <a:latin typeface="Trebuchet MS" pitchFamily="34" charset="0"/>
                          <a:ea typeface="+mn-ea"/>
                          <a:cs typeface="굴림"/>
                        </a:rPr>
                        <a:t>Note - Suppressed on RA-00</a:t>
                      </a:r>
                      <a:endParaRPr lang="ko-KR" sz="1400" b="0" kern="100" dirty="0">
                        <a:latin typeface="Trebuchet MS" pitchFamily="34" charset="0"/>
                        <a:ea typeface="맑은 고딕"/>
                        <a:cs typeface="Times New Roman"/>
                      </a:endParaRPr>
                    </a:p>
                  </a:txBody>
                  <a:tcPr marL="28203" marR="28203" marT="28203" marB="28203" anchor="ctr">
                    <a:lnL>
                      <a:noFill/>
                    </a:lnL>
                    <a:lnR>
                      <a:noFill/>
                    </a:lnR>
                    <a:lnT>
                      <a:noFill/>
                    </a:lnT>
                    <a:lnB>
                      <a:noFill/>
                    </a:lnB>
                  </a:tcPr>
                </a:tc>
              </a:tr>
              <a:tr h="282027">
                <a:tc>
                  <a:txBody>
                    <a:bodyPr/>
                    <a:lstStyle/>
                    <a:p>
                      <a:pPr algn="l" latinLnBrk="0">
                        <a:spcAft>
                          <a:spcPts val="0"/>
                        </a:spcAft>
                      </a:pPr>
                      <a:r>
                        <a:rPr lang="en-US" sz="1400" b="1" u="sng" kern="0" dirty="0" smtClean="0">
                          <a:solidFill>
                            <a:srgbClr val="FF0000"/>
                          </a:solidFill>
                          <a:latin typeface="Trebuchet MS"/>
                          <a:ea typeface="+mn-ea"/>
                          <a:cs typeface="굴림"/>
                        </a:rPr>
                        <a:t>227/7</a:t>
                      </a:r>
                      <a:r>
                        <a:rPr lang="en-US" sz="1400" u="sng" kern="0" dirty="0" smtClean="0">
                          <a:solidFill>
                            <a:srgbClr val="000066"/>
                          </a:solidFill>
                          <a:latin typeface="Trebuchet MS"/>
                          <a:ea typeface="굴림"/>
                          <a:cs typeface="굴림"/>
                          <a:hlinkClick r:id="rId17"/>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bg1">
                        <a:lumMod val="95000"/>
                      </a:schemeClr>
                    </a:solidFill>
                  </a:tcPr>
                </a:tc>
                <a:tc>
                  <a:txBody>
                    <a:bodyPr/>
                    <a:lstStyle/>
                    <a:p>
                      <a:pPr algn="ctr" latinLnBrk="0">
                        <a:spcAft>
                          <a:spcPts val="0"/>
                        </a:spcAft>
                      </a:pPr>
                      <a:r>
                        <a:rPr lang="en-US" sz="1400" kern="0" dirty="0" smtClean="0">
                          <a:latin typeface="Trebuchet MS"/>
                          <a:ea typeface="굴림"/>
                          <a:cs typeface="굴림"/>
                        </a:rPr>
                        <a:t>(C2</a:t>
                      </a:r>
                      <a:r>
                        <a:rPr lang="en-US" sz="1400" kern="0" dirty="0">
                          <a:latin typeface="Trebuchet MS"/>
                          <a:ea typeface="굴림"/>
                          <a:cs typeface="굴림"/>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bg1">
                        <a:lumMod val="95000"/>
                      </a:schemeClr>
                    </a:solidFill>
                  </a:tcPr>
                </a:tc>
                <a:tc>
                  <a:txBody>
                    <a:bodyPr/>
                    <a:lstStyle/>
                    <a:p>
                      <a:pPr algn="ctr" latinLnBrk="0">
                        <a:spcAft>
                          <a:spcPts val="0"/>
                        </a:spcAft>
                      </a:pPr>
                      <a:r>
                        <a:rPr lang="en-US" sz="1400" u="sng" kern="0" dirty="0">
                          <a:solidFill>
                            <a:srgbClr val="000066"/>
                          </a:solidFill>
                          <a:latin typeface="Trebuchet MS"/>
                          <a:ea typeface="굴림"/>
                          <a:cs typeface="굴림"/>
                          <a:hlinkClick r:id="rId14"/>
                        </a:rPr>
                        <a:t>WP7D</a:t>
                      </a:r>
                      <a:r>
                        <a:rPr lang="en-US" sz="1400" kern="0" dirty="0">
                          <a:latin typeface="Trebuchet MS"/>
                          <a:ea typeface="굴림"/>
                          <a:cs typeface="굴림"/>
                        </a:rPr>
                        <a:t> </a:t>
                      </a:r>
                      <a:endParaRPr lang="ko-KR" sz="1400" kern="100" dirty="0">
                        <a:latin typeface="맑은 고딕"/>
                        <a:ea typeface="맑은 고딕"/>
                        <a:cs typeface="Times New Roman"/>
                      </a:endParaRPr>
                    </a:p>
                  </a:txBody>
                  <a:tcPr marL="28203" marR="28203" marT="28203" marB="28203">
                    <a:lnL>
                      <a:noFill/>
                    </a:lnL>
                    <a:lnR>
                      <a:noFill/>
                    </a:lnR>
                    <a:lnT>
                      <a:noFill/>
                    </a:lnT>
                    <a:lnB>
                      <a:noFill/>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cap="all" dirty="0" err="1" smtClean="0">
                          <a:solidFill>
                            <a:schemeClr val="tx1"/>
                          </a:solidFill>
                          <a:latin typeface="Trebuchet MS" pitchFamily="34" charset="0"/>
                          <a:ea typeface="+mn-ea"/>
                          <a:cs typeface="+mn-cs"/>
                        </a:rPr>
                        <a:t>pERCENTAGE</a:t>
                      </a:r>
                      <a:r>
                        <a:rPr lang="en-GB" sz="1400" b="0" kern="1200" cap="all" dirty="0" smtClean="0">
                          <a:solidFill>
                            <a:schemeClr val="tx1"/>
                          </a:solidFill>
                          <a:latin typeface="Trebuchet MS" pitchFamily="34" charset="0"/>
                          <a:ea typeface="+mn-ea"/>
                          <a:cs typeface="+mn-cs"/>
                        </a:rPr>
                        <a:t> OF TIME FOR WHICH INTERFERENCE HARMFUL TO THE RADIO ASTRONOMY SERVICE CAN BE ACCEPTED </a:t>
                      </a:r>
                      <a:r>
                        <a:rPr lang="en-US" sz="1400" b="0" kern="0" dirty="0">
                          <a:solidFill>
                            <a:srgbClr val="000000"/>
                          </a:solidFill>
                          <a:latin typeface="Trebuchet MS" pitchFamily="34" charset="0"/>
                          <a:ea typeface="굴림"/>
                          <a:cs typeface="굴림"/>
                        </a:rPr>
                        <a:t> </a:t>
                      </a:r>
                      <a:r>
                        <a:rPr lang="en-US" sz="1400" kern="0" dirty="0" smtClean="0">
                          <a:solidFill>
                            <a:srgbClr val="FF0000"/>
                          </a:solidFill>
                          <a:latin typeface="Trebuchet MS"/>
                          <a:ea typeface="+mn-ea"/>
                          <a:cs typeface="굴림"/>
                        </a:rPr>
                        <a:t>Note - Suppressed on RA-00</a:t>
                      </a:r>
                      <a:endParaRPr lang="ko-KR" altLang="en-US" sz="1400" kern="100" dirty="0" smtClean="0">
                        <a:latin typeface="맑은 고딕"/>
                        <a:ea typeface="맑은 고딕"/>
                        <a:cs typeface="Times New Roman"/>
                      </a:endParaRPr>
                    </a:p>
                  </a:txBody>
                  <a:tcPr marL="28203" marR="28203" marT="28203" marB="28203" anchor="ctr">
                    <a:lnL>
                      <a:noFill/>
                    </a:lnL>
                    <a:lnR>
                      <a:noFill/>
                    </a:lnR>
                    <a:lnT>
                      <a:noFill/>
                    </a:lnT>
                    <a:lnB>
                      <a:noFill/>
                    </a:lnB>
                    <a:solidFill>
                      <a:schemeClr val="bg1">
                        <a:lumMod val="95000"/>
                      </a:schemeClr>
                    </a:solidFill>
                  </a:tcPr>
                </a:tc>
              </a:tr>
            </a:tbl>
          </a:graphicData>
        </a:graphic>
      </p:graphicFrame>
      <p:sp>
        <p:nvSpPr>
          <p:cNvPr id="4" name="Rectangle 3"/>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a:solidFill>
                  <a:schemeClr val="bg1"/>
                </a:solidFill>
                <a:latin typeface="Times New Roman" pitchFamily="18" charset="0"/>
                <a:cs typeface="Times New Roman" pitchFamily="18" charset="0"/>
              </a:rPr>
              <a:t>ITU-R </a:t>
            </a:r>
            <a:r>
              <a:rPr lang="en-US" sz="2400" dirty="0" smtClean="0">
                <a:solidFill>
                  <a:schemeClr val="bg1"/>
                </a:solidFill>
                <a:latin typeface="Times New Roman" pitchFamily="18" charset="0"/>
                <a:cs typeface="Times New Roman" pitchFamily="18" charset="0"/>
              </a:rPr>
              <a:t>Questions </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WP7D, Radio </a:t>
            </a:r>
            <a:r>
              <a:rPr lang="en-US" sz="2400" dirty="0">
                <a:solidFill>
                  <a:schemeClr val="bg1"/>
                </a:solidFill>
                <a:latin typeface="Times New Roman" pitchFamily="18" charset="0"/>
                <a:cs typeface="Times New Roman" pitchFamily="18" charset="0"/>
              </a:rPr>
              <a:t>astronomy</a:t>
            </a:r>
            <a:endParaRPr lang="ko-KR" altLang="en-US" sz="2400" dirty="0">
              <a:solidFill>
                <a:schemeClr val="bg1"/>
              </a:solidFill>
              <a:latin typeface="Times New Roman" pitchFamily="18" charset="0"/>
              <a:cs typeface="Times New Roman" pitchFamily="18" charset="0"/>
            </a:endParaRPr>
          </a:p>
        </p:txBody>
      </p:sp>
      <p:sp>
        <p:nvSpPr>
          <p:cNvPr id="6" name="Rectangle 5"/>
          <p:cNvSpPr/>
          <p:nvPr/>
        </p:nvSpPr>
        <p:spPr>
          <a:xfrm>
            <a:off x="357158" y="2610683"/>
            <a:ext cx="8215370" cy="4247317"/>
          </a:xfrm>
          <a:prstGeom prst="rect">
            <a:avLst/>
          </a:prstGeom>
        </p:spPr>
        <p:txBody>
          <a:bodyPr wrap="square">
            <a:spAutoFit/>
          </a:bodyPr>
          <a:lstStyle/>
          <a:p>
            <a:pPr marL="444500" indent="-444500" hangingPunct="0"/>
            <a:r>
              <a:rPr lang="en-GB" sz="1800" dirty="0" smtClean="0">
                <a:solidFill>
                  <a:srgbClr val="FF3300"/>
                </a:solidFill>
                <a:latin typeface="Times New Roman" pitchFamily="18" charset="0"/>
                <a:cs typeface="Times New Roman" pitchFamily="18" charset="0"/>
              </a:rPr>
              <a:t>C: 	Conference-oriented Questions associated with work related to specific </a:t>
            </a:r>
            <a:br>
              <a:rPr lang="en-GB" sz="1800" dirty="0" smtClean="0">
                <a:solidFill>
                  <a:srgbClr val="FF3300"/>
                </a:solidFill>
                <a:latin typeface="Times New Roman" pitchFamily="18" charset="0"/>
                <a:cs typeface="Times New Roman" pitchFamily="18" charset="0"/>
              </a:rPr>
            </a:br>
            <a:r>
              <a:rPr lang="en-GB" sz="1800" dirty="0" smtClean="0">
                <a:solidFill>
                  <a:srgbClr val="FF3300"/>
                </a:solidFill>
                <a:latin typeface="Times New Roman" pitchFamily="18" charset="0"/>
                <a:cs typeface="Times New Roman" pitchFamily="18" charset="0"/>
              </a:rPr>
              <a:t>preparations for,  and decisions of, world and regional </a:t>
            </a:r>
            <a:r>
              <a:rPr lang="en-GB" sz="1800" dirty="0" err="1" smtClean="0">
                <a:solidFill>
                  <a:srgbClr val="FF3300"/>
                </a:solidFill>
                <a:latin typeface="Times New Roman" pitchFamily="18" charset="0"/>
                <a:cs typeface="Times New Roman" pitchFamily="18" charset="0"/>
              </a:rPr>
              <a:t>radiocommunication</a:t>
            </a:r>
            <a:r>
              <a:rPr lang="en-GB" sz="1800" dirty="0" smtClean="0">
                <a:solidFill>
                  <a:srgbClr val="FF3300"/>
                </a:solidFill>
                <a:latin typeface="Times New Roman" pitchFamily="18" charset="0"/>
                <a:cs typeface="Times New Roman" pitchFamily="18" charset="0"/>
              </a:rPr>
              <a:t> </a:t>
            </a:r>
            <a:br>
              <a:rPr lang="en-GB" sz="1800" dirty="0" smtClean="0">
                <a:solidFill>
                  <a:srgbClr val="FF3300"/>
                </a:solidFill>
                <a:latin typeface="Times New Roman" pitchFamily="18" charset="0"/>
                <a:cs typeface="Times New Roman" pitchFamily="18" charset="0"/>
              </a:rPr>
            </a:br>
            <a:r>
              <a:rPr lang="en-GB" sz="1800" dirty="0" smtClean="0">
                <a:solidFill>
                  <a:srgbClr val="FF3300"/>
                </a:solidFill>
                <a:latin typeface="Times New Roman" pitchFamily="18" charset="0"/>
                <a:cs typeface="Times New Roman" pitchFamily="18" charset="0"/>
              </a:rPr>
              <a:t>conferences:</a:t>
            </a:r>
          </a:p>
          <a:p>
            <a:pPr marL="444500" indent="-444500" hangingPunct="0"/>
            <a:endParaRPr lang="ko-KR" altLang="en-US" sz="1800" dirty="0" smtClean="0">
              <a:latin typeface="Times New Roman" pitchFamily="18" charset="0"/>
              <a:cs typeface="Times New Roman" pitchFamily="18" charset="0"/>
            </a:endParaRPr>
          </a:p>
          <a:p>
            <a:pPr marL="444500" indent="-444500" hangingPunct="0"/>
            <a:r>
              <a:rPr lang="en-GB" sz="1600" b="0" dirty="0" smtClean="0">
                <a:latin typeface="Times New Roman" pitchFamily="18" charset="0"/>
                <a:cs typeface="Times New Roman" pitchFamily="18" charset="0"/>
              </a:rPr>
              <a:t>C1:	very urgent and priority studies, required for the next World </a:t>
            </a:r>
            <a:r>
              <a:rPr lang="en-GB" sz="1600" b="0" dirty="0" err="1" smtClean="0">
                <a:latin typeface="Times New Roman" pitchFamily="18" charset="0"/>
                <a:cs typeface="Times New Roman" pitchFamily="18" charset="0"/>
              </a:rPr>
              <a:t>Radiocommunication</a:t>
            </a:r>
            <a:r>
              <a:rPr lang="en-GB" sz="1600" b="0" dirty="0" smtClean="0">
                <a:latin typeface="Times New Roman" pitchFamily="18" charset="0"/>
                <a:cs typeface="Times New Roman" pitchFamily="18" charset="0"/>
              </a:rPr>
              <a:t> </a:t>
            </a:r>
            <a:br>
              <a:rPr lang="en-GB" sz="1600" b="0" dirty="0" smtClean="0">
                <a:latin typeface="Times New Roman" pitchFamily="18" charset="0"/>
                <a:cs typeface="Times New Roman" pitchFamily="18" charset="0"/>
              </a:rPr>
            </a:br>
            <a:r>
              <a:rPr lang="en-GB" sz="1600" b="0" dirty="0" smtClean="0">
                <a:latin typeface="Times New Roman" pitchFamily="18" charset="0"/>
                <a:cs typeface="Times New Roman" pitchFamily="18" charset="0"/>
              </a:rPr>
              <a:t>Conference;</a:t>
            </a:r>
            <a:endParaRPr lang="ko-KR" altLang="en-US" sz="1600" b="0" dirty="0" smtClean="0">
              <a:latin typeface="Times New Roman" pitchFamily="18" charset="0"/>
              <a:cs typeface="Times New Roman" pitchFamily="18" charset="0"/>
            </a:endParaRPr>
          </a:p>
          <a:p>
            <a:pPr marL="444500" indent="-444500" hangingPunct="0"/>
            <a:r>
              <a:rPr lang="en-GB" sz="1600" b="0" dirty="0" smtClean="0">
                <a:latin typeface="Times New Roman" pitchFamily="18" charset="0"/>
                <a:cs typeface="Times New Roman" pitchFamily="18" charset="0"/>
              </a:rPr>
              <a:t>C2:	urgent studies, expected to be required for other </a:t>
            </a:r>
            <a:r>
              <a:rPr lang="en-GB" sz="1600" b="0" dirty="0" err="1" smtClean="0">
                <a:latin typeface="Times New Roman" pitchFamily="18" charset="0"/>
                <a:cs typeface="Times New Roman" pitchFamily="18" charset="0"/>
              </a:rPr>
              <a:t>radiocommunication</a:t>
            </a:r>
            <a:r>
              <a:rPr lang="en-GB" sz="1600" b="0" dirty="0" smtClean="0">
                <a:latin typeface="Times New Roman" pitchFamily="18" charset="0"/>
                <a:cs typeface="Times New Roman" pitchFamily="18" charset="0"/>
              </a:rPr>
              <a:t> conferences;</a:t>
            </a:r>
            <a:endParaRPr lang="ko-KR" altLang="en-US" sz="1600" b="0" dirty="0" smtClean="0">
              <a:latin typeface="Times New Roman" pitchFamily="18" charset="0"/>
              <a:cs typeface="Times New Roman" pitchFamily="18" charset="0"/>
            </a:endParaRPr>
          </a:p>
          <a:p>
            <a:pPr marL="444500" indent="-444500" hangingPunct="0"/>
            <a:endParaRPr lang="en-GB" sz="1400" b="0" dirty="0" smtClean="0">
              <a:latin typeface="Times New Roman" pitchFamily="18" charset="0"/>
              <a:cs typeface="Times New Roman" pitchFamily="18" charset="0"/>
            </a:endParaRPr>
          </a:p>
          <a:p>
            <a:pPr marL="444500" indent="-444500" hangingPunct="0"/>
            <a:r>
              <a:rPr lang="en-GB" sz="1800" dirty="0" smtClean="0">
                <a:solidFill>
                  <a:srgbClr val="FF3300"/>
                </a:solidFill>
                <a:latin typeface="Times New Roman" pitchFamily="18" charset="0"/>
                <a:cs typeface="Times New Roman" pitchFamily="18" charset="0"/>
              </a:rPr>
              <a:t>S:	Questions which are intended to respond to:</a:t>
            </a:r>
            <a:endParaRPr lang="ko-KR" altLang="en-US" sz="1800" dirty="0" smtClean="0">
              <a:solidFill>
                <a:srgbClr val="FF3300"/>
              </a:solidFill>
              <a:latin typeface="Times New Roman" pitchFamily="18" charset="0"/>
              <a:cs typeface="Times New Roman" pitchFamily="18" charset="0"/>
            </a:endParaRPr>
          </a:p>
          <a:p>
            <a:pPr marL="444500" indent="-444500" hangingPunct="0"/>
            <a:r>
              <a:rPr lang="en-GB" sz="1400" b="0" dirty="0" smtClean="0">
                <a:latin typeface="Times New Roman" pitchFamily="18" charset="0"/>
                <a:cs typeface="Times New Roman" pitchFamily="18" charset="0"/>
              </a:rPr>
              <a:t>–	matters referred to the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Assembly by the Plenipotentiary Conference, any other conference, the Council, the Radio Regulations Board;</a:t>
            </a:r>
            <a:endParaRPr lang="ko-KR" altLang="en-US" sz="1400" b="0" dirty="0" smtClean="0">
              <a:latin typeface="Times New Roman" pitchFamily="18" charset="0"/>
              <a:cs typeface="Times New Roman" pitchFamily="18" charset="0"/>
            </a:endParaRPr>
          </a:p>
          <a:p>
            <a:pPr marL="444500" indent="-444500" hangingPunct="0"/>
            <a:r>
              <a:rPr lang="en-GB" sz="1400" b="0" dirty="0" smtClean="0">
                <a:latin typeface="Times New Roman" pitchFamily="18" charset="0"/>
                <a:cs typeface="Times New Roman" pitchFamily="18" charset="0"/>
              </a:rPr>
              <a:t>–	advances in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technology or spectrum management;</a:t>
            </a:r>
            <a:endParaRPr lang="ko-KR" altLang="en-US" sz="1400" b="0" dirty="0" smtClean="0">
              <a:latin typeface="Times New Roman" pitchFamily="18" charset="0"/>
              <a:cs typeface="Times New Roman" pitchFamily="18" charset="0"/>
            </a:endParaRPr>
          </a:p>
          <a:p>
            <a:pPr marL="444500" indent="-444500" hangingPunct="0"/>
            <a:r>
              <a:rPr lang="en-GB" sz="1400" b="0" dirty="0" smtClean="0">
                <a:latin typeface="Times New Roman" pitchFamily="18" charset="0"/>
                <a:cs typeface="Times New Roman" pitchFamily="18" charset="0"/>
              </a:rPr>
              <a:t>–	changes in radio usage or operation:</a:t>
            </a:r>
          </a:p>
          <a:p>
            <a:pPr marL="444500" indent="-444500" hangingPunct="0"/>
            <a:endParaRPr lang="ko-KR" altLang="en-US" sz="1400" b="0" dirty="0" smtClean="0">
              <a:latin typeface="Times New Roman" pitchFamily="18" charset="0"/>
              <a:cs typeface="Times New Roman" pitchFamily="18" charset="0"/>
            </a:endParaRPr>
          </a:p>
          <a:p>
            <a:pPr marL="444500" indent="-444500" hangingPunct="0"/>
            <a:r>
              <a:rPr lang="en-GB" sz="1600" b="0" dirty="0" smtClean="0">
                <a:latin typeface="Times New Roman" pitchFamily="18" charset="0"/>
                <a:cs typeface="Times New Roman" pitchFamily="18" charset="0"/>
              </a:rPr>
              <a:t>S1:	urgent studies which are intended to be completed within two years;</a:t>
            </a:r>
            <a:endParaRPr lang="ko-KR" altLang="en-US" sz="1600" b="0" dirty="0" smtClean="0">
              <a:latin typeface="Times New Roman" pitchFamily="18" charset="0"/>
              <a:cs typeface="Times New Roman" pitchFamily="18" charset="0"/>
            </a:endParaRPr>
          </a:p>
          <a:p>
            <a:pPr marL="444500" indent="-444500" hangingPunct="0"/>
            <a:r>
              <a:rPr lang="en-GB" sz="1600" b="0" dirty="0" smtClean="0">
                <a:latin typeface="Times New Roman" pitchFamily="18" charset="0"/>
                <a:cs typeface="Times New Roman" pitchFamily="18" charset="0"/>
              </a:rPr>
              <a:t>S2:	important studies, necessary for the development of </a:t>
            </a:r>
            <a:r>
              <a:rPr lang="en-GB" sz="1600" b="0" dirty="0" err="1" smtClean="0">
                <a:latin typeface="Times New Roman" pitchFamily="18" charset="0"/>
                <a:cs typeface="Times New Roman" pitchFamily="18" charset="0"/>
              </a:rPr>
              <a:t>radiocommunications</a:t>
            </a:r>
            <a:r>
              <a:rPr lang="en-GB" sz="1600" b="0" dirty="0" smtClean="0">
                <a:latin typeface="Times New Roman" pitchFamily="18" charset="0"/>
                <a:cs typeface="Times New Roman" pitchFamily="18" charset="0"/>
              </a:rPr>
              <a:t>;</a:t>
            </a:r>
            <a:endParaRPr lang="ko-KR" altLang="en-US" sz="1600" b="0" dirty="0" smtClean="0">
              <a:latin typeface="Times New Roman" pitchFamily="18" charset="0"/>
              <a:cs typeface="Times New Roman" pitchFamily="18" charset="0"/>
            </a:endParaRPr>
          </a:p>
          <a:p>
            <a:pPr marL="444500" indent="-444500" hangingPunct="0"/>
            <a:r>
              <a:rPr lang="en-GB" sz="1600" b="0" dirty="0" smtClean="0">
                <a:latin typeface="Times New Roman" pitchFamily="18" charset="0"/>
                <a:cs typeface="Times New Roman" pitchFamily="18" charset="0"/>
              </a:rPr>
              <a:t>S3:	required studies, expected to facilitate the development of </a:t>
            </a:r>
            <a:r>
              <a:rPr lang="en-GB" sz="1600" b="0" dirty="0" err="1" smtClean="0">
                <a:latin typeface="Times New Roman" pitchFamily="18" charset="0"/>
                <a:cs typeface="Times New Roman" pitchFamily="18" charset="0"/>
              </a:rPr>
              <a:t>radiocommunications</a:t>
            </a:r>
            <a:r>
              <a:rPr lang="en-GB" sz="1600" b="0" dirty="0" smtClean="0">
                <a:latin typeface="Times New Roman" pitchFamily="18" charset="0"/>
                <a:cs typeface="Times New Roman" pitchFamily="18" charset="0"/>
              </a:rPr>
              <a:t>;</a:t>
            </a:r>
            <a:endParaRPr lang="ko-KR" altLang="en-US" sz="16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154092" cy="1074740040"/>
        </p:xfrm>
        <a:graphic>
          <a:graphicData uri="http://schemas.openxmlformats.org/drawingml/2006/table">
            <a:tbl>
              <a:tblPr/>
              <a:tblGrid>
                <a:gridCol w="5529252"/>
                <a:gridCol w="208280"/>
                <a:gridCol w="208280"/>
                <a:gridCol w="208280"/>
              </a:tblGrid>
              <a:tr h="0">
                <a:tc>
                  <a:txBody>
                    <a:bodyPr/>
                    <a:lstStyle/>
                    <a:p>
                      <a:endParaRPr lang="ko-KR" altLang="en-US"/>
                    </a:p>
                  </a:txBody>
                  <a:tcPr marL="0" marR="0" marT="0" marB="0">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endParaRPr lang="ko-KR" altLang="en-US"/>
                    </a:p>
                  </a:txBody>
                  <a:tcPr marL="28575" marR="28575" marT="28575" marB="28575">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endParaRPr lang="ko-KR" altLang="en-US"/>
                    </a:p>
                  </a:txBody>
                  <a:tcPr marL="28575" marR="28575" marT="28575" marB="28575">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endParaRPr lang="ko-KR" altLang="en-US"/>
                    </a:p>
                  </a:txBody>
                  <a:tcPr marL="0" marR="0" marT="0" marB="0">
                    <a:lnL>
                      <a:noFill/>
                    </a:lnL>
                    <a:lnR>
                      <a:noFill/>
                    </a:lnR>
                    <a:lnT>
                      <a:noFill/>
                    </a:lnT>
                    <a:lnB>
                      <a:noFill/>
                    </a:lnB>
                  </a:tcPr>
                </a:tc>
                <a:tc>
                  <a:txBody>
                    <a:bodyPr/>
                    <a:lstStyle/>
                    <a:p>
                      <a:pPr latinLnBrk="1"/>
                      <a:endParaRPr lang="ko-KR" altLang="en-US"/>
                    </a:p>
                  </a:txBody>
                  <a:tcPr>
                    <a:lnL>
                      <a:noFill/>
                    </a:lnL>
                  </a:tcPr>
                </a:tc>
                <a:tc>
                  <a:txBody>
                    <a:bodyPr/>
                    <a:lstStyle/>
                    <a:p>
                      <a:pPr latinLnBrk="1"/>
                      <a:endParaRPr lang="ko-KR" altLang="en-US"/>
                    </a:p>
                  </a:txBody>
                  <a:tcPr/>
                </a:tc>
                <a:tc>
                  <a:txBody>
                    <a:bodyPr/>
                    <a:lstStyle/>
                    <a:p>
                      <a:pPr latinLnBrk="1"/>
                      <a:endParaRPr lang="ko-KR" altLang="en-US"/>
                    </a:p>
                  </a:txBody>
                  <a:tcPr/>
                </a:tc>
              </a:tr>
              <a:tr h="0">
                <a:tc>
                  <a:txBody>
                    <a:bodyPr/>
                    <a:lstStyle/>
                    <a:p>
                      <a:pPr algn="l"/>
                      <a:r>
                        <a:rPr lang="en-US"/>
                        <a:t> ITU-R Questions</a:t>
                      </a:r>
                    </a:p>
                  </a:txBody>
                  <a:tcPr marL="0" marR="0" marT="0" marB="0">
                    <a:lnL>
                      <a:noFill/>
                    </a:lnL>
                    <a:lnR>
                      <a:noFill/>
                    </a:lnR>
                    <a:lnT>
                      <a:noFill/>
                    </a:lnT>
                    <a:lnB>
                      <a:noFill/>
                    </a:lnB>
                  </a:tcPr>
                </a:tc>
                <a:tc>
                  <a:txBody>
                    <a:bodyPr/>
                    <a:lstStyle/>
                    <a:p>
                      <a:endParaRPr lang="ko-KR" altLang="en-US"/>
                    </a:p>
                  </a:txBody>
                  <a:tcPr marL="0" marR="0" marT="0" marB="0">
                    <a:lnL>
                      <a:noFill/>
                    </a:lnL>
                    <a:lnR>
                      <a:noFill/>
                    </a:lnR>
                    <a:lnB>
                      <a:noFill/>
                    </a:lnB>
                  </a:tcPr>
                </a:tc>
                <a:tc>
                  <a:txBody>
                    <a:bodyPr/>
                    <a:lstStyle/>
                    <a:p>
                      <a:pPr latinLnBrk="1"/>
                      <a:endParaRPr lang="ko-KR" altLang="en-US"/>
                    </a:p>
                  </a:txBody>
                  <a:tcPr>
                    <a:lnL>
                      <a:noFill/>
                    </a:lnL>
                  </a:tcPr>
                </a:tc>
                <a:tc>
                  <a:txBody>
                    <a:bodyPr/>
                    <a:lstStyle/>
                    <a:p>
                      <a:pPr latinLnBrk="1"/>
                      <a:endParaRPr lang="ko-KR" altLang="en-US"/>
                    </a:p>
                  </a:txBody>
                  <a:tcPr/>
                </a:tc>
              </a:tr>
              <a:tr h="0">
                <a:tc>
                  <a:txBody>
                    <a:bodyPr/>
                    <a:lstStyle/>
                    <a:p>
                      <a:pPr algn="l"/>
                      <a:endParaRPr lang="ko-KR" altLang="en-US"/>
                    </a:p>
                  </a:txBody>
                  <a:tcPr marL="0" marR="0" marT="0" marB="0">
                    <a:lnL>
                      <a:noFill/>
                    </a:lnL>
                    <a:lnR>
                      <a:noFill/>
                    </a:lnR>
                    <a:lnT>
                      <a:noFill/>
                    </a:lnT>
                    <a:lnB>
                      <a:noFill/>
                    </a:lnB>
                  </a:tcPr>
                </a:tc>
                <a:tc>
                  <a:txBody>
                    <a:bodyPr/>
                    <a:lstStyle/>
                    <a:p>
                      <a:pPr algn="l"/>
                      <a:r>
                        <a:rPr lang="en-US">
                          <a:hlinkClick r:id="rId3" action="ppaction://hlinkfile"/>
                        </a:rPr>
                        <a:t>RSS Feed </a:t>
                      </a:r>
                      <a:endParaRPr lang="en-US"/>
                    </a:p>
                  </a:txBody>
                  <a:tcPr marL="0" marR="0" marT="0" marB="0">
                    <a:lnL>
                      <a:noFill/>
                    </a:lnL>
                    <a:lnR>
                      <a:noFill/>
                    </a:lnR>
                    <a:lnT>
                      <a:noFill/>
                    </a:lnT>
                    <a:lnB>
                      <a:noFill/>
                    </a:lnB>
                  </a:tcPr>
                </a:tc>
                <a:tc>
                  <a:txBody>
                    <a:bodyPr/>
                    <a:lstStyle/>
                    <a:p>
                      <a:pPr algn="l"/>
                      <a:endParaRPr lang="ko-KR" altLang="en-US"/>
                    </a:p>
                  </a:txBody>
                  <a:tcPr marL="0" marR="0" marT="0" marB="0">
                    <a:lnL>
                      <a:noFill/>
                    </a:lnL>
                    <a:lnR>
                      <a:noFill/>
                    </a:lnR>
                    <a:lnB>
                      <a:noFill/>
                    </a:lnB>
                  </a:tcPr>
                </a:tc>
                <a:tc>
                  <a:txBody>
                    <a:bodyPr/>
                    <a:lstStyle/>
                    <a:p>
                      <a:pPr latinLnBrk="1"/>
                      <a:endParaRPr lang="ko-KR" altLang="en-US"/>
                    </a:p>
                  </a:txBody>
                  <a:tcPr>
                    <a:lnL>
                      <a:noFill/>
                    </a:lnL>
                  </a:tcPr>
                </a:tc>
              </a:tr>
              <a:tr h="0">
                <a:tc>
                  <a:txBody>
                    <a:bodyPr/>
                    <a:lstStyle/>
                    <a:p>
                      <a:pPr algn="l"/>
                      <a:r>
                        <a:rPr lang="en-US"/>
                        <a:t>Number</a:t>
                      </a:r>
                    </a:p>
                  </a:txBody>
                  <a:tcPr marL="28575" marR="28575" marT="28575" marB="28575">
                    <a:lnL>
                      <a:noFill/>
                    </a:lnL>
                    <a:lnR>
                      <a:noFill/>
                    </a:lnR>
                    <a:lnT>
                      <a:noFill/>
                    </a:lnT>
                    <a:lnB>
                      <a:noFill/>
                    </a:lnB>
                  </a:tcPr>
                </a:tc>
                <a:tc>
                  <a:txBody>
                    <a:bodyPr/>
                    <a:lstStyle/>
                    <a:p>
                      <a:pPr algn="l"/>
                      <a:r>
                        <a:rPr lang="en-US"/>
                        <a:t>Category</a:t>
                      </a:r>
                    </a:p>
                  </a:txBody>
                  <a:tcPr marL="28575" marR="28575" marT="28575" marB="28575">
                    <a:lnL>
                      <a:noFill/>
                    </a:lnL>
                    <a:lnR>
                      <a:noFill/>
                    </a:lnR>
                    <a:lnT>
                      <a:noFill/>
                    </a:lnT>
                    <a:lnB>
                      <a:noFill/>
                    </a:lnB>
                  </a:tcPr>
                </a:tc>
                <a:tc>
                  <a:txBody>
                    <a:bodyPr/>
                    <a:lstStyle/>
                    <a:p>
                      <a:pPr algn="l"/>
                      <a:r>
                        <a:rPr lang="en-US"/>
                        <a:t>Group</a:t>
                      </a:r>
                    </a:p>
                  </a:txBody>
                  <a:tcPr marL="28575" marR="28575" marT="28575" marB="28575">
                    <a:lnL>
                      <a:noFill/>
                    </a:lnL>
                    <a:lnR>
                      <a:noFill/>
                    </a:lnR>
                    <a:lnT>
                      <a:noFill/>
                    </a:lnT>
                    <a:lnB>
                      <a:noFill/>
                    </a:lnB>
                  </a:tcPr>
                </a:tc>
                <a:tc>
                  <a:txBody>
                    <a:bodyPr/>
                    <a:lstStyle/>
                    <a:p>
                      <a:pPr algn="l"/>
                      <a:r>
                        <a:rPr lang="en-US"/>
                        <a:t>Title</a:t>
                      </a:r>
                    </a:p>
                  </a:txBody>
                  <a:tcPr marL="28575" marR="28575" marT="28575" marB="28575">
                    <a:lnL>
                      <a:noFill/>
                    </a:lnL>
                    <a:lnR>
                      <a:noFill/>
                    </a:lnR>
                    <a:lnB>
                      <a:noFill/>
                    </a:lnB>
                  </a:tcPr>
                </a:tc>
              </a:tr>
              <a:tr h="0">
                <a:tc>
                  <a:txBody>
                    <a:bodyPr/>
                    <a:lstStyle/>
                    <a:p>
                      <a:pPr algn="l"/>
                      <a:r>
                        <a:rPr lang="en-US" altLang="ko-KR" b="1">
                          <a:hlinkClick r:id="rId4" action="ppaction://hlinkfile"/>
                        </a:rPr>
                        <a:t>101-2/7</a:t>
                      </a:r>
                      <a:r>
                        <a:rPr lang="ko-KR" altLang="en-US">
                          <a:hlinkClick r:id="rId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Performance and reliability of frequency standards and their use in time-scales  </a:t>
                      </a:r>
                      <a:br>
                        <a:rPr lang="en-US" i="0">
                          <a:solidFill>
                            <a:srgbClr val="000000"/>
                          </a:solidFill>
                        </a:rPr>
                      </a:br>
                      <a:r>
                        <a:rPr lang="en-US" i="0">
                          <a:solidFill>
                            <a:srgbClr val="000000"/>
                          </a:solidFill>
                        </a:rPr>
                        <a:t>Note - Suppressed on 19/10/07 (RA-07)</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6" action="ppaction://hlinkfile"/>
                        </a:rPr>
                        <a:t>102-2/7</a:t>
                      </a:r>
                      <a:r>
                        <a:rPr lang="ko-KR" altLang="en-US">
                          <a:hlinkClick r:id="rId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Terrestrial standard-frequency and time-signal dissemination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7" action="ppaction://hlinkfile"/>
                        </a:rPr>
                        <a:t>104-2/7</a:t>
                      </a:r>
                      <a:r>
                        <a:rPr lang="ko-KR" altLang="en-US">
                          <a:hlinkClick r:id="rId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Stability of standard-frequency and time-signal emissions as received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8" action="ppaction://hlinkfile"/>
                        </a:rPr>
                        <a:t>110-2/7</a:t>
                      </a:r>
                      <a:r>
                        <a:rPr lang="ko-KR" altLang="en-US">
                          <a:hlinkClick r:id="rId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Time codes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9" action="ppaction://hlinkfile"/>
                        </a:rPr>
                        <a:t>111-1/7</a:t>
                      </a:r>
                      <a:r>
                        <a:rPr lang="ko-KR" altLang="en-US">
                          <a:hlinkClick r:id="rId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Signal delays in antennas and other circuits and their calibration for high-accuracy time transfer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0" action="ppaction://hlinkfile"/>
                        </a:rPr>
                        <a:t>118-2/7</a:t>
                      </a:r>
                      <a:r>
                        <a:rPr lang="ko-KR" altLang="en-US">
                          <a:hlinkClick r:id="rId1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Factors which affect frequency sharing between data relay satellite systems and systems of other services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2" action="ppaction://hlinkfile"/>
                        </a:rPr>
                        <a:t>129-2/7</a:t>
                      </a:r>
                      <a:r>
                        <a:rPr lang="ko-KR" altLang="en-US">
                          <a:hlinkClick r:id="rId1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a:t>
                      </a:r>
                      <a:r>
                        <a:rPr lang="en-US">
                          <a:hlinkClick r:id="rId13" action="ppaction://hlinkfile"/>
                        </a:rPr>
                        <a:t>WP7C</a:t>
                      </a:r>
                      <a:r>
                        <a:rPr lang="en-US"/>
                        <a:t>/</a:t>
                      </a:r>
                      <a:r>
                        <a:rPr lang="en-US">
                          <a:hlinkClick r:id="rId14" action="ppaction://hlinkfile"/>
                        </a:rPr>
                        <a:t>WP7D</a:t>
                      </a:r>
                      <a:endParaRPr lang="en-US"/>
                    </a:p>
                  </a:txBody>
                  <a:tcPr marL="28575" marR="28575" marT="28575" marB="28575">
                    <a:lnL>
                      <a:noFill/>
                    </a:lnL>
                    <a:lnR>
                      <a:noFill/>
                    </a:lnR>
                    <a:lnT>
                      <a:noFill/>
                    </a:lnT>
                    <a:lnB>
                      <a:noFill/>
                    </a:lnB>
                  </a:tcPr>
                </a:tc>
                <a:tc>
                  <a:txBody>
                    <a:bodyPr/>
                    <a:lstStyle/>
                    <a:p>
                      <a:pPr algn="l"/>
                      <a:r>
                        <a:rPr lang="en-US" i="0">
                          <a:solidFill>
                            <a:srgbClr val="000000"/>
                          </a:solidFill>
                        </a:rPr>
                        <a:t>Unwanted emissions radiated from and received by stations of the science services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5" action="ppaction://hlinkfile"/>
                        </a:rPr>
                        <a:t>139-3/7</a:t>
                      </a:r>
                      <a:r>
                        <a:rPr lang="ko-KR" altLang="en-US">
                          <a:hlinkClick r:id="rId1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Data transmission for Earth exploration-satellite systems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6" action="ppaction://hlinkfile"/>
                        </a:rPr>
                        <a:t>141-3/7</a:t>
                      </a:r>
                      <a:r>
                        <a:rPr lang="ko-KR" altLang="en-US">
                          <a:hlinkClick r:id="rId1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Data transmission for meteorological satellite systems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7" action="ppaction://hlinkfile"/>
                        </a:rPr>
                        <a:t>145-2/7</a:t>
                      </a:r>
                      <a:r>
                        <a:rPr lang="ko-KR" altLang="en-US">
                          <a:hlinkClick r:id="rId1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Technical factors involved in the protection of radioastronomical observations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8" action="ppaction://hlinkfile"/>
                        </a:rPr>
                        <a:t>146-2/7</a:t>
                      </a:r>
                      <a:r>
                        <a:rPr lang="ko-KR" altLang="en-US">
                          <a:hlinkClick r:id="rId1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Criteria for evaluation of interference to radio astronomy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19" action="ppaction://hlinkfile"/>
                        </a:rPr>
                        <a:t>149-1/7</a:t>
                      </a:r>
                      <a:r>
                        <a:rPr lang="ko-KR" altLang="en-US">
                          <a:hlinkClick r:id="rId1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utilization on the far side of the Moon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0" action="ppaction://hlinkfile"/>
                        </a:rPr>
                        <a:t>152-2/7</a:t>
                      </a:r>
                      <a:r>
                        <a:rPr lang="ko-KR" altLang="en-US">
                          <a:hlinkClick r:id="rId2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Standard frequencies and time signals from satellites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1" action="ppaction://hlinkfile"/>
                        </a:rPr>
                        <a:t>201-2/7</a:t>
                      </a:r>
                      <a:r>
                        <a:rPr lang="ko-KR" altLang="en-US">
                          <a:hlinkClick r:id="rId2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Two-way time and frequency transfer through communication satellites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2" action="ppaction://hlinkfile"/>
                        </a:rPr>
                        <a:t>202-1/7</a:t>
                      </a:r>
                      <a:r>
                        <a:rPr lang="ko-KR" altLang="en-US">
                          <a:hlinkClick r:id="rId2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Protection criteria and frequency sharing between space very long baseline interferometry and other space research systems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3" action="ppaction://hlinkfile"/>
                        </a:rPr>
                        <a:t>203-1/7</a:t>
                      </a:r>
                      <a:r>
                        <a:rPr lang="ko-KR" altLang="en-US">
                          <a:hlinkClick r:id="rId2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Characteristics and telecommunication requirements for space very long baseline interferometry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4" action="ppaction://hlinkfile"/>
                        </a:rPr>
                        <a:t>205/7</a:t>
                      </a:r>
                      <a:r>
                        <a:rPr lang="ko-KR" altLang="en-US">
                          <a:hlinkClick r:id="rId2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Radio observations of pulsars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5" action="ppaction://hlinkfile"/>
                        </a:rPr>
                        <a:t>206-1/7</a:t>
                      </a:r>
                      <a:r>
                        <a:rPr lang="ko-KR" altLang="en-US">
                          <a:hlinkClick r:id="rId2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comparisons of remotely located standards at the 10-15 level of uncertainty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6" action="ppaction://hlinkfile"/>
                        </a:rPr>
                        <a:t>207-2/7</a:t>
                      </a:r>
                      <a:r>
                        <a:rPr lang="ko-KR" altLang="en-US">
                          <a:hlinkClick r:id="rId2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Time and frequency transfer using digital communication links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7" action="ppaction://hlinkfile"/>
                        </a:rPr>
                        <a:t>211/7</a:t>
                      </a:r>
                      <a:r>
                        <a:rPr lang="ko-KR" altLang="en-US">
                          <a:hlinkClick r:id="rId2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the space research service and other services in the 37-38 GHz and 40-40.5 GHz bands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8" action="ppaction://hlinkfile"/>
                        </a:rPr>
                        <a:t>213-1/7</a:t>
                      </a:r>
                      <a:r>
                        <a:rPr lang="ko-KR" altLang="en-US">
                          <a:hlinkClick r:id="rId2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(C1)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Compatibility of spaceborne active sensors and systems in the services allocated above the band 5 250-5 460 MHz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29" action="ppaction://hlinkfile"/>
                        </a:rPr>
                        <a:t>215-1/7</a:t>
                      </a:r>
                      <a:r>
                        <a:rPr lang="ko-KR" altLang="en-US">
                          <a:hlinkClick r:id="rId2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Earth exploration-satellite systems (passive), space research systems (passive) and systems in the fixed, mobile and fixed-satellite services in the band 18.6-18.8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0" action="ppaction://hlinkfile"/>
                        </a:rPr>
                        <a:t>218-1/7</a:t>
                      </a:r>
                      <a:r>
                        <a:rPr lang="ko-KR" altLang="en-US">
                          <a:hlinkClick r:id="rId3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active sensor systems in the Earth exploration-satellite service and systems operating in other services at around 440 MHz and 5 300 MHz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1" action="ppaction://hlinkfile"/>
                        </a:rPr>
                        <a:t>219/7</a:t>
                      </a:r>
                      <a:r>
                        <a:rPr lang="ko-KR" altLang="en-US">
                          <a:hlinkClick r:id="rId3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(C1)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Space operation and space research services frequency bands for telecommand links in the range 100 MHz to 1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2" action="ppaction://hlinkfile"/>
                        </a:rPr>
                        <a:t>221/7</a:t>
                      </a:r>
                      <a:r>
                        <a:rPr lang="ko-KR" altLang="en-US">
                          <a:hlinkClick r:id="rId3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Preferred frequency bands and protection criteria for space research service observations (passive)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3" action="ppaction://hlinkfile"/>
                        </a:rPr>
                        <a:t>222-1/7</a:t>
                      </a:r>
                      <a:r>
                        <a:rPr lang="ko-KR" altLang="en-US">
                          <a:hlinkClick r:id="rId3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Radio links between earth stations and lunar and planetary missions by means of lunar and/or planetary data relay satellites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4" action="ppaction://hlinkfile"/>
                        </a:rPr>
                        <a:t>223/7</a:t>
                      </a:r>
                      <a:r>
                        <a:rPr lang="ko-KR" altLang="en-US">
                          <a:hlinkClick r:id="rId3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The role of differential GPS networks in timing applications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5" action="ppaction://hlinkfile"/>
                        </a:rPr>
                        <a:t>224/7</a:t>
                      </a:r>
                      <a:r>
                        <a:rPr lang="ko-KR" altLang="en-US">
                          <a:hlinkClick r:id="rId3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Algorithms for ensemble time scales and measurement systems  </a:t>
                      </a:r>
                      <a:br>
                        <a:rPr lang="en-US" i="0">
                          <a:solidFill>
                            <a:srgbClr val="000000"/>
                          </a:solidFill>
                        </a:rPr>
                      </a:br>
                      <a:r>
                        <a:rPr lang="en-US" i="0">
                          <a:solidFill>
                            <a:srgbClr val="000000"/>
                          </a:solidFill>
                        </a:rPr>
                        <a:t>Note - Suppressed on 19/10/07 (RA-07)</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6" action="ppaction://hlinkfile"/>
                        </a:rPr>
                        <a:t>226/7</a:t>
                      </a:r>
                      <a:r>
                        <a:rPr lang="ko-KR" altLang="en-US">
                          <a:hlinkClick r:id="rId3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the radio astronomy service and other services in bands above 70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7" action="ppaction://hlinkfile"/>
                        </a:rPr>
                        <a:t>229/7</a:t>
                      </a:r>
                      <a:r>
                        <a:rPr lang="ko-KR" altLang="en-US">
                          <a:hlinkClick r:id="rId3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(C2)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the Earth exploration-satellite service (passive) and airborne altimeters in the aeronautical radionavigation service in the band 4 200-4 400 MHz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8" action="ppaction://hlinkfile"/>
                        </a:rPr>
                        <a:t>230/7</a:t>
                      </a:r>
                      <a:r>
                        <a:rPr lang="ko-KR" altLang="en-US">
                          <a:hlinkClick r:id="rId3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Protection and sharing criteria for radio astronomy measurements from space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39" action="ppaction://hlinkfile"/>
                        </a:rPr>
                        <a:t>231/7</a:t>
                      </a:r>
                      <a:r>
                        <a:rPr lang="ko-KR" altLang="en-US">
                          <a:hlinkClick r:id="rId3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Earth exploration-satellite service (active) and space research service (active) operating above 100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0" action="ppaction://hlinkfile"/>
                        </a:rPr>
                        <a:t>232-1/7</a:t>
                      </a:r>
                      <a:r>
                        <a:rPr lang="ko-KR" altLang="en-US">
                          <a:hlinkClick r:id="rId4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spaceborne passive sensors and other services in the bands 10.60-10.68 GHz, 31.5-31.8 GHz and 36-37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1" action="ppaction://hlinkfile"/>
                        </a:rPr>
                        <a:t>233/7</a:t>
                      </a:r>
                      <a:r>
                        <a:rPr lang="ko-KR" altLang="en-US">
                          <a:hlinkClick r:id="rId4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Sharing conditions between active sensor systems in the Earth exploration-satellite service and systems operating in other services around 35.5-36.0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2" action="ppaction://hlinkfile"/>
                        </a:rPr>
                        <a:t>234/7</a:t>
                      </a:r>
                      <a:r>
                        <a:rPr lang="ko-KR" altLang="en-US">
                          <a:hlinkClick r:id="rId4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sharing between active sensor systems in the Earth exploration-satellite service and systems operating in other services in the 1 215-1 300 MHz band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3" action="ppaction://hlinkfile"/>
                        </a:rPr>
                        <a:t>235-1/7</a:t>
                      </a:r>
                      <a:r>
                        <a:rPr lang="ko-KR" altLang="en-US">
                          <a:hlinkClick r:id="rId4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a:t>
                      </a:r>
                      <a:r>
                        <a:rPr lang="en-US">
                          <a:hlinkClick r:id="rId13" action="ppaction://hlinkfile"/>
                        </a:rPr>
                        <a:t>WP7C</a:t>
                      </a:r>
                      <a:r>
                        <a:rPr lang="en-US"/>
                        <a:t>/</a:t>
                      </a:r>
                      <a:r>
                        <a:rPr lang="en-US">
                          <a:hlinkClick r:id="rId14" action="ppaction://hlinkfile"/>
                        </a:rPr>
                        <a:t>WP7D</a:t>
                      </a:r>
                      <a:endParaRPr lang="en-US"/>
                    </a:p>
                  </a:txBody>
                  <a:tcPr marL="28575" marR="28575" marT="28575" marB="28575">
                    <a:lnL>
                      <a:noFill/>
                    </a:lnL>
                    <a:lnR>
                      <a:noFill/>
                    </a:lnR>
                    <a:lnT>
                      <a:noFill/>
                    </a:lnT>
                    <a:lnB>
                      <a:noFill/>
                    </a:lnB>
                  </a:tcPr>
                </a:tc>
                <a:tc>
                  <a:txBody>
                    <a:bodyPr/>
                    <a:lstStyle/>
                    <a:p>
                      <a:pPr algn="l"/>
                      <a:r>
                        <a:rPr lang="en-US" i="0">
                          <a:solidFill>
                            <a:srgbClr val="000000"/>
                          </a:solidFill>
                        </a:rPr>
                        <a:t>Technical and operational characteristics of applications of science services operating above 275 GHz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4" action="ppaction://hlinkfile"/>
                        </a:rPr>
                        <a:t>236/7</a:t>
                      </a:r>
                      <a:r>
                        <a:rPr lang="ko-KR" altLang="en-US">
                          <a:hlinkClick r:id="rId44"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The future of the UTC time scale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5" action="ppaction://hlinkfile"/>
                        </a:rPr>
                        <a:t>237/7</a:t>
                      </a:r>
                      <a:r>
                        <a:rPr lang="ko-KR" altLang="en-US">
                          <a:hlinkClick r:id="rId45"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Technical and operational factors relating to interference mitigation practices at radio astronomy stations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6" action="ppaction://hlinkfile"/>
                        </a:rPr>
                        <a:t>238/7</a:t>
                      </a:r>
                      <a:r>
                        <a:rPr lang="ko-KR" altLang="en-US">
                          <a:hlinkClick r:id="rId46"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Trusted time source for time stamp authority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7" action="ppaction://hlinkfile"/>
                        </a:rPr>
                        <a:t>239/7</a:t>
                      </a:r>
                      <a:r>
                        <a:rPr lang="ko-KR" altLang="en-US">
                          <a:hlinkClick r:id="rId47"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Instrumentation time codes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8" action="ppaction://hlinkfile"/>
                        </a:rPr>
                        <a:t>240/7</a:t>
                      </a:r>
                      <a:r>
                        <a:rPr lang="ko-KR" altLang="en-US">
                          <a:hlinkClick r:id="rId48"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11" action="ppaction://hlinkfile"/>
                        </a:rPr>
                        <a:t>WP7B</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Necessary criteria and calculation method for establishing coordination requirements relating to space research and Earth exploration-satellite applications in a space-to-space network composed of a space station on a geostationary satellite and a space station on a non-geostationary satellite in the bands 22.55-23.55 GHz and 25.25-27.5 GHz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49" action="ppaction://hlinkfile"/>
                        </a:rPr>
                        <a:t>241/7</a:t>
                      </a:r>
                      <a:r>
                        <a:rPr lang="ko-KR" altLang="en-US">
                          <a:hlinkClick r:id="rId49"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Frequency bands and protection criteria for radio astronomy observations from space  </a:t>
                      </a:r>
                      <a:br>
                        <a:rPr lang="en-US" i="0">
                          <a:solidFill>
                            <a:srgbClr val="000000"/>
                          </a:solidFill>
                        </a:rPr>
                      </a:br>
                      <a:r>
                        <a:rPr lang="en-US" i="0">
                          <a:solidFill>
                            <a:srgbClr val="000000"/>
                          </a:solidFill>
                        </a:rPr>
                        <a:t>Note - Suppressed on 19/10/07 (RA-07)</a:t>
                      </a: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0" action="ppaction://hlinkfile"/>
                        </a:rPr>
                        <a:t>242/7</a:t>
                      </a:r>
                      <a:r>
                        <a:rPr lang="ko-KR" altLang="en-US">
                          <a:hlinkClick r:id="rId50"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(S3) </a:t>
                      </a:r>
                    </a:p>
                  </a:txBody>
                  <a:tcPr marL="28575" marR="28575" marT="28575" marB="28575">
                    <a:lnL>
                      <a:noFill/>
                    </a:lnL>
                    <a:lnR>
                      <a:noFill/>
                    </a:lnR>
                    <a:lnT>
                      <a:noFill/>
                    </a:lnT>
                    <a:lnB>
                      <a:noFill/>
                    </a:lnB>
                  </a:tcPr>
                </a:tc>
                <a:tc>
                  <a:txBody>
                    <a:bodyPr/>
                    <a:lstStyle/>
                    <a:p>
                      <a:pPr algn="ctr"/>
                      <a:r>
                        <a:rPr lang="en-US">
                          <a:hlinkClick r:id="rId14" action="ppaction://hlinkfile"/>
                        </a:rPr>
                        <a:t>WP7D</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Radio quiet zones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1" action="ppaction://hlinkfile"/>
                        </a:rPr>
                        <a:t>243/7</a:t>
                      </a:r>
                      <a:r>
                        <a:rPr lang="ko-KR" altLang="en-US">
                          <a:hlinkClick r:id="rId51"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13" action="ppaction://hlinkfile"/>
                        </a:rPr>
                        <a:t>WP7C</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Characterization of technical parameters and interference effects and possible interference mitigation techniques for passive sensors operating in the Earth exploration-satellite service (passive)</a:t>
                      </a:r>
                      <a:br>
                        <a:rPr lang="en-US" i="0">
                          <a:solidFill>
                            <a:srgbClr val="000000"/>
                          </a:solidFill>
                        </a:rPr>
                      </a:br>
                      <a:r>
                        <a:rPr lang="en-US" i="0">
                          <a:solidFill>
                            <a:srgbClr val="000000"/>
                          </a:solidFill>
                        </a:rPr>
                        <a:t>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2" action="ppaction://hlinkfile"/>
                        </a:rPr>
                        <a:t>244/7</a:t>
                      </a:r>
                      <a:r>
                        <a:rPr lang="ko-KR" altLang="en-US">
                          <a:hlinkClick r:id="rId52"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(S1)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Interference between standard frequency and time signal services operating between 20 and 90 kHz  </a:t>
                      </a:r>
                      <a:br>
                        <a:rPr lang="en-US" i="0">
                          <a:solidFill>
                            <a:srgbClr val="000000"/>
                          </a:solidFill>
                        </a:rPr>
                      </a:br>
                      <a:endParaRPr lang="en-US" i="0">
                        <a:solidFill>
                          <a:srgbClr val="000000"/>
                        </a:solidFill>
                      </a:endParaRPr>
                    </a:p>
                    <a:p>
                      <a:pPr algn="l"/>
                      <a:endParaRPr lang="en-US" i="0">
                        <a:solidFill>
                          <a:srgbClr val="000000"/>
                        </a:solidFill>
                      </a:endParaRPr>
                    </a:p>
                  </a:txBody>
                  <a:tcPr marL="28575" marR="28575" marT="28575" marB="28575">
                    <a:lnL>
                      <a:noFill/>
                    </a:lnL>
                    <a:lnR>
                      <a:noFill/>
                    </a:lnR>
                    <a:lnT>
                      <a:noFill/>
                    </a:lnT>
                    <a:lnB>
                      <a:noFill/>
                    </a:lnB>
                  </a:tcPr>
                </a:tc>
              </a:tr>
              <a:tr h="0">
                <a:tc>
                  <a:txBody>
                    <a:bodyPr/>
                    <a:lstStyle/>
                    <a:p>
                      <a:pPr algn="l"/>
                      <a:r>
                        <a:rPr lang="en-US" altLang="ko-KR" b="1">
                          <a:hlinkClick r:id="rId53" action="ppaction://hlinkfile"/>
                        </a:rPr>
                        <a:t>245/7</a:t>
                      </a:r>
                      <a:r>
                        <a:rPr lang="ko-KR" altLang="en-US">
                          <a:hlinkClick r:id="rId53" action="ppaction://hlinkfile"/>
                        </a:rPr>
                        <a:t> </a:t>
                      </a:r>
                      <a:endParaRPr lang="ko-KR" altLang="en-US"/>
                    </a:p>
                    <a:p>
                      <a:pPr algn="l"/>
                      <a:endParaRPr lang="ko-KR" altLang="en-US"/>
                    </a:p>
                  </a:txBody>
                  <a:tcPr marL="28575" marR="28575" marT="28575" marB="28575">
                    <a:lnL>
                      <a:noFill/>
                    </a:lnL>
                    <a:lnR>
                      <a:noFill/>
                    </a:lnR>
                    <a:lnT>
                      <a:noFill/>
                    </a:lnT>
                    <a:lnB>
                      <a:noFill/>
                    </a:lnB>
                  </a:tcPr>
                </a:tc>
                <a:tc>
                  <a:txBody>
                    <a:bodyPr/>
                    <a:lstStyle/>
                    <a:p>
                      <a:pPr algn="ctr"/>
                      <a:r>
                        <a:rPr lang="en-US"/>
                        <a:t>(S2) </a:t>
                      </a:r>
                    </a:p>
                  </a:txBody>
                  <a:tcPr marL="28575" marR="28575" marT="28575" marB="28575">
                    <a:lnL>
                      <a:noFill/>
                    </a:lnL>
                    <a:lnR>
                      <a:noFill/>
                    </a:lnR>
                    <a:lnT>
                      <a:noFill/>
                    </a:lnT>
                    <a:lnB>
                      <a:noFill/>
                    </a:lnB>
                  </a:tcPr>
                </a:tc>
                <a:tc>
                  <a:txBody>
                    <a:bodyPr/>
                    <a:lstStyle/>
                    <a:p>
                      <a:pPr algn="ctr"/>
                      <a:r>
                        <a:rPr lang="en-US">
                          <a:hlinkClick r:id="rId5" action="ppaction://hlinkfile"/>
                        </a:rPr>
                        <a:t>WP7A</a:t>
                      </a:r>
                      <a:r>
                        <a:rPr lang="en-US"/>
                        <a:t> </a:t>
                      </a:r>
                    </a:p>
                  </a:txBody>
                  <a:tcPr marL="28575" marR="28575" marT="28575" marB="28575">
                    <a:lnL>
                      <a:noFill/>
                    </a:lnL>
                    <a:lnR>
                      <a:noFill/>
                    </a:lnR>
                    <a:lnT>
                      <a:noFill/>
                    </a:lnT>
                    <a:lnB>
                      <a:noFill/>
                    </a:lnB>
                  </a:tcPr>
                </a:tc>
                <a:tc>
                  <a:txBody>
                    <a:bodyPr/>
                    <a:lstStyle/>
                    <a:p>
                      <a:pPr algn="l"/>
                      <a:r>
                        <a:rPr lang="en-US" i="0">
                          <a:solidFill>
                            <a:srgbClr val="000000"/>
                          </a:solidFill>
                        </a:rPr>
                        <a:t>Interference to the standard frequency and time signal service in the low-frequency band caused by noise from electrical sources  </a:t>
                      </a:r>
                      <a:br>
                        <a:rPr lang="en-US" i="0">
                          <a:solidFill>
                            <a:srgbClr val="000000"/>
                          </a:solidFill>
                        </a:rPr>
                      </a:br>
                      <a:endParaRPr lang="en-US" i="0">
                        <a:solidFill>
                          <a:srgbClr val="000000"/>
                        </a:solidFill>
                      </a:endParaRPr>
                    </a:p>
                  </a:txBody>
                  <a:tcPr marL="28575" marR="28575" marT="28575" marB="28575">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642910" y="1285860"/>
          <a:ext cx="7929618" cy="5009040"/>
        </p:xfrm>
        <a:graphic>
          <a:graphicData uri="http://schemas.openxmlformats.org/drawingml/2006/table">
            <a:tbl>
              <a:tblPr/>
              <a:tblGrid>
                <a:gridCol w="3000396"/>
                <a:gridCol w="4929222"/>
              </a:tblGrid>
              <a:tr h="169216">
                <a:tc>
                  <a:txBody>
                    <a:bodyPr/>
                    <a:lstStyle/>
                    <a:p>
                      <a:pPr algn="ctr" latinLnBrk="0">
                        <a:spcAft>
                          <a:spcPts val="0"/>
                        </a:spcAft>
                      </a:pPr>
                      <a:r>
                        <a:rPr lang="en-US" sz="1800" b="1" kern="0" dirty="0">
                          <a:latin typeface="Trebuchet MS"/>
                          <a:ea typeface="굴림"/>
                          <a:cs typeface="굴림"/>
                        </a:rPr>
                        <a:t>Number</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a:r>
                        <a:rPr lang="en-US" altLang="ko-KR" sz="1800" b="1" dirty="0" smtClean="0">
                          <a:latin typeface="Trebuchet MS" pitchFamily="34" charset="0"/>
                        </a:rPr>
                        <a:t>Related ITU-R RA. Recommendations</a:t>
                      </a:r>
                      <a:endParaRPr lang="ko-KR" altLang="en-US" sz="1800" b="1" dirty="0">
                        <a:latin typeface="Trebuchet MS" pitchFamily="34" charset="0"/>
                      </a:endParaRPr>
                    </a:p>
                  </a:txBody>
                  <a:tcPr marL="28203" marR="28203" marT="28203" marB="28203" anchor="ctr">
                    <a:lnL>
                      <a:noFill/>
                    </a:lnL>
                    <a:lnR>
                      <a:noFill/>
                    </a:lnR>
                    <a:lnT>
                      <a:noFill/>
                    </a:lnT>
                    <a:lnB>
                      <a:noFill/>
                    </a:lnB>
                  </a:tcPr>
                </a:tc>
              </a:tr>
              <a:tr h="282027">
                <a:tc>
                  <a:txBody>
                    <a:bodyPr/>
                    <a:lstStyle/>
                    <a:p>
                      <a:pPr algn="ctr" latinLnBrk="0">
                        <a:spcAft>
                          <a:spcPts val="0"/>
                        </a:spcAft>
                      </a:pPr>
                      <a:r>
                        <a:rPr lang="en-US" sz="1800" b="1" u="sng" kern="0" dirty="0">
                          <a:solidFill>
                            <a:srgbClr val="000066"/>
                          </a:solidFill>
                          <a:latin typeface="Trebuchet MS"/>
                          <a:ea typeface="굴림"/>
                          <a:cs typeface="굴림"/>
                          <a:hlinkClick r:id="rId12"/>
                        </a:rPr>
                        <a:t>129-2/7</a:t>
                      </a:r>
                      <a:r>
                        <a:rPr lang="en-US" sz="1800" u="sng" kern="0" dirty="0">
                          <a:solidFill>
                            <a:srgbClr val="000066"/>
                          </a:solidFill>
                          <a:latin typeface="Trebuchet MS"/>
                          <a:ea typeface="굴림"/>
                          <a:cs typeface="굴림"/>
                          <a:hlinkClick r:id="rId12"/>
                        </a:rPr>
                        <a:t> </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1"/>
                    </a:solidFill>
                  </a:tcPr>
                </a:tc>
                <a:tc>
                  <a:txBody>
                    <a:bodyPr/>
                    <a:lstStyle/>
                    <a:p>
                      <a:pPr algn="ctr"/>
                      <a:r>
                        <a:rPr lang="en-US" altLang="ko-KR" sz="1800" b="1" dirty="0" smtClean="0">
                          <a:latin typeface="Trebuchet MS" pitchFamily="34" charset="0"/>
                        </a:rPr>
                        <a:t>1750</a:t>
                      </a:r>
                      <a:endParaRPr lang="ko-KR" altLang="en-US" sz="1800" b="1" dirty="0">
                        <a:latin typeface="Trebuchet MS" pitchFamily="34" charset="0"/>
                      </a:endParaRPr>
                    </a:p>
                  </a:txBody>
                  <a:tcPr marL="28203" marR="28203" marT="28203" marB="28203" anchor="ctr">
                    <a:lnL>
                      <a:noFill/>
                    </a:lnL>
                    <a:lnR>
                      <a:noFill/>
                    </a:lnR>
                    <a:lnT>
                      <a:noFill/>
                    </a:lnT>
                    <a:lnB>
                      <a:noFill/>
                    </a:lnB>
                  </a:tcPr>
                </a:tc>
              </a:tr>
              <a:tr h="282027">
                <a:tc>
                  <a:txBody>
                    <a:bodyPr/>
                    <a:lstStyle/>
                    <a:p>
                      <a:pPr algn="ctr" latinLnBrk="0">
                        <a:spcAft>
                          <a:spcPts val="0"/>
                        </a:spcAft>
                      </a:pPr>
                      <a:r>
                        <a:rPr lang="en-US" sz="1800" b="1" u="sng" kern="0" dirty="0">
                          <a:solidFill>
                            <a:srgbClr val="000066"/>
                          </a:solidFill>
                          <a:latin typeface="Trebuchet MS"/>
                          <a:ea typeface="굴림"/>
                          <a:cs typeface="굴림"/>
                          <a:hlinkClick r:id="rId17"/>
                        </a:rPr>
                        <a:t>145-2/7</a:t>
                      </a:r>
                      <a:r>
                        <a:rPr lang="en-US" sz="1800" u="sng" kern="0" dirty="0">
                          <a:solidFill>
                            <a:srgbClr val="000066"/>
                          </a:solidFill>
                          <a:latin typeface="Trebuchet MS"/>
                          <a:ea typeface="굴림"/>
                          <a:cs typeface="굴림"/>
                          <a:hlinkClick r:id="rId17"/>
                        </a:rPr>
                        <a:t> </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1"/>
                    </a:solidFill>
                  </a:tcPr>
                </a:tc>
                <a:tc>
                  <a:txBody>
                    <a:bodyPr/>
                    <a:lstStyle/>
                    <a:p>
                      <a:pPr algn="ctr"/>
                      <a:r>
                        <a:rPr lang="en-US" altLang="ko-KR" sz="1800" b="1" dirty="0" smtClean="0">
                          <a:latin typeface="Trebuchet MS" pitchFamily="34" charset="0"/>
                        </a:rPr>
                        <a:t>314, 517, 611, 769, 1031, 1237, 1272</a:t>
                      </a:r>
                      <a:endParaRPr lang="ko-KR" altLang="en-US" sz="1800" b="1" dirty="0">
                        <a:latin typeface="Trebuchet MS" pitchFamily="34" charset="0"/>
                      </a:endParaRPr>
                    </a:p>
                  </a:txBody>
                  <a:tcPr marL="28203" marR="28203" marT="28203" marB="28203" anchor="ctr">
                    <a:lnL>
                      <a:noFill/>
                    </a:lnL>
                    <a:lnR>
                      <a:noFill/>
                    </a:lnR>
                    <a:lnT>
                      <a:noFill/>
                    </a:lnT>
                    <a:lnB>
                      <a:noFill/>
                    </a:lnB>
                    <a:solidFill>
                      <a:schemeClr val="accent3">
                        <a:lumMod val="95000"/>
                      </a:schemeClr>
                    </a:solidFill>
                  </a:tcPr>
                </a:tc>
              </a:tr>
              <a:tr h="282027">
                <a:tc>
                  <a:txBody>
                    <a:bodyPr/>
                    <a:lstStyle/>
                    <a:p>
                      <a:pPr algn="ctr" latinLnBrk="0">
                        <a:spcAft>
                          <a:spcPts val="0"/>
                        </a:spcAft>
                      </a:pPr>
                      <a:r>
                        <a:rPr lang="en-US" sz="1800" b="1" u="sng" kern="0" dirty="0">
                          <a:solidFill>
                            <a:srgbClr val="000066"/>
                          </a:solidFill>
                          <a:latin typeface="Trebuchet MS"/>
                          <a:ea typeface="굴림"/>
                          <a:cs typeface="굴림"/>
                          <a:hlinkClick r:id="rId18"/>
                        </a:rPr>
                        <a:t>146-2/7</a:t>
                      </a:r>
                      <a:r>
                        <a:rPr lang="en-US" sz="1800" u="sng" kern="0" dirty="0">
                          <a:solidFill>
                            <a:srgbClr val="000066"/>
                          </a:solidFill>
                          <a:latin typeface="Trebuchet MS"/>
                          <a:ea typeface="굴림"/>
                          <a:cs typeface="굴림"/>
                          <a:hlinkClick r:id="rId18"/>
                        </a:rPr>
                        <a:t> </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a:endParaRPr lang="ko-KR" altLang="en-US" sz="1800" b="1" dirty="0">
                        <a:latin typeface="Trebuchet MS" pitchFamily="34" charset="0"/>
                      </a:endParaRPr>
                    </a:p>
                  </a:txBody>
                  <a:tcPr marL="28203" marR="28203" marT="28203" marB="28203" anchor="ctr">
                    <a:lnL>
                      <a:noFill/>
                    </a:lnL>
                    <a:lnR>
                      <a:noFill/>
                    </a:lnR>
                    <a:lnT>
                      <a:noFill/>
                    </a:lnT>
                    <a:lnB>
                      <a:noFill/>
                    </a:lnB>
                  </a:tcPr>
                </a:tc>
              </a:tr>
              <a:tr h="423996">
                <a:tc>
                  <a:txBody>
                    <a:bodyPr/>
                    <a:lstStyle/>
                    <a:p>
                      <a:pPr algn="ctr" latinLnBrk="0">
                        <a:spcAft>
                          <a:spcPts val="0"/>
                        </a:spcAft>
                      </a:pPr>
                      <a:r>
                        <a:rPr lang="en-US" sz="1800" b="1" u="sng" kern="0" dirty="0" smtClean="0">
                          <a:solidFill>
                            <a:srgbClr val="FF0000"/>
                          </a:solidFill>
                          <a:latin typeface="Trebuchet MS"/>
                          <a:ea typeface="+mn-ea"/>
                          <a:cs typeface="굴림"/>
                        </a:rPr>
                        <a:t>147/7</a:t>
                      </a:r>
                      <a:r>
                        <a:rPr lang="en-US" sz="1800" u="sng" kern="0" dirty="0" smtClean="0">
                          <a:solidFill>
                            <a:schemeClr val="tx1"/>
                          </a:solidFill>
                          <a:latin typeface="Trebuchet MS"/>
                          <a:ea typeface="+mn-ea"/>
                          <a:cs typeface="굴림"/>
                          <a:hlinkClick r:id="rId24"/>
                        </a:rPr>
                        <a:t> </a:t>
                      </a:r>
                      <a:r>
                        <a:rPr lang="en-US" sz="1800" u="sng" kern="0" dirty="0" smtClean="0">
                          <a:solidFill>
                            <a:srgbClr val="FF0000"/>
                          </a:solidFill>
                          <a:latin typeface="Trebuchet MS"/>
                          <a:ea typeface="굴림"/>
                          <a:cs typeface="굴림"/>
                          <a:hlinkClick r:id="rId19"/>
                        </a:rPr>
                        <a:t> </a:t>
                      </a:r>
                      <a:r>
                        <a:rPr lang="en-US" sz="1800" kern="0" dirty="0" smtClean="0">
                          <a:solidFill>
                            <a:srgbClr val="FF0000"/>
                          </a:solidFill>
                          <a:latin typeface="Trebuchet MS"/>
                          <a:ea typeface="+mn-ea"/>
                          <a:cs typeface="굴림"/>
                        </a:rPr>
                        <a:t>(Note – Suppressed)</a:t>
                      </a:r>
                      <a:endParaRPr lang="ko-KR" sz="1800" kern="100" dirty="0">
                        <a:solidFill>
                          <a:srgbClr val="FF0000"/>
                        </a:solidFill>
                        <a:latin typeface="맑은 고딕"/>
                        <a:ea typeface="맑은 고딕"/>
                        <a:cs typeface="Times New Roman"/>
                      </a:endParaRPr>
                    </a:p>
                  </a:txBody>
                  <a:tcPr marL="28203" marR="28203" marT="28203" marB="28203" anchor="ctr">
                    <a:lnL>
                      <a:noFill/>
                    </a:lnL>
                    <a:lnR>
                      <a:noFill/>
                    </a:lnR>
                    <a:lnT>
                      <a:noFill/>
                    </a:lnT>
                    <a:lnB>
                      <a:noFill/>
                    </a:lnB>
                    <a:solidFill>
                      <a:schemeClr val="accent1"/>
                    </a:solidFill>
                  </a:tcPr>
                </a:tc>
                <a:tc>
                  <a:txBody>
                    <a:bodyPr/>
                    <a:lstStyle/>
                    <a:p>
                      <a:pPr algn="ctr"/>
                      <a:r>
                        <a:rPr lang="en-US" altLang="ko-KR" sz="1800" b="1" dirty="0" smtClean="0">
                          <a:latin typeface="Trebuchet MS" pitchFamily="34" charset="0"/>
                        </a:rPr>
                        <a:t>1417</a:t>
                      </a:r>
                      <a:endParaRPr lang="ko-KR" altLang="en-US" sz="1800" b="1" dirty="0">
                        <a:latin typeface="Trebuchet MS" pitchFamily="34" charset="0"/>
                      </a:endParaRPr>
                    </a:p>
                  </a:txBody>
                  <a:tcPr marL="28203" marR="28203" marT="28203" marB="28203" anchor="ctr">
                    <a:lnL>
                      <a:noFill/>
                    </a:lnL>
                    <a:lnR>
                      <a:noFill/>
                    </a:lnR>
                    <a:lnT>
                      <a:noFill/>
                    </a:lnT>
                    <a:lnB>
                      <a:noFill/>
                    </a:lnB>
                    <a:solidFill>
                      <a:schemeClr val="accent3">
                        <a:lumMod val="95000"/>
                      </a:schemeClr>
                    </a:solidFill>
                  </a:tcPr>
                </a:tc>
              </a:tr>
              <a:tr h="423996">
                <a:tc>
                  <a:txBody>
                    <a:bodyPr/>
                    <a:lstStyle/>
                    <a:p>
                      <a:pPr algn="ctr" latinLnBrk="0">
                        <a:spcAft>
                          <a:spcPts val="0"/>
                        </a:spcAft>
                      </a:pPr>
                      <a:r>
                        <a:rPr lang="en-US" sz="1800" b="1" u="sng" kern="0" dirty="0" smtClean="0">
                          <a:solidFill>
                            <a:srgbClr val="000066"/>
                          </a:solidFill>
                          <a:latin typeface="Trebuchet MS"/>
                          <a:ea typeface="굴림"/>
                          <a:cs typeface="굴림"/>
                          <a:hlinkClick r:id="rId18"/>
                        </a:rPr>
                        <a:t>149-1/7</a:t>
                      </a:r>
                      <a:r>
                        <a:rPr lang="en-US" sz="1800" u="sng" kern="0" dirty="0" smtClean="0">
                          <a:solidFill>
                            <a:srgbClr val="000066"/>
                          </a:solidFill>
                          <a:latin typeface="Trebuchet MS"/>
                          <a:ea typeface="굴림"/>
                          <a:cs typeface="굴림"/>
                          <a:hlinkClick r:id="rId18"/>
                        </a:rPr>
                        <a:t> </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1"/>
                    </a:solidFill>
                  </a:tcPr>
                </a:tc>
                <a:tc>
                  <a:txBody>
                    <a:bodyPr/>
                    <a:lstStyle/>
                    <a:p>
                      <a:pPr algn="ctr"/>
                      <a:r>
                        <a:rPr lang="en-US" altLang="ko-KR" sz="1800" b="1" dirty="0" smtClean="0">
                          <a:latin typeface="Trebuchet MS" pitchFamily="34" charset="0"/>
                        </a:rPr>
                        <a:t>479</a:t>
                      </a:r>
                      <a:endParaRPr lang="ko-KR" altLang="en-US" sz="1800" b="1" dirty="0">
                        <a:latin typeface="Trebuchet MS" pitchFamily="34" charset="0"/>
                      </a:endParaRPr>
                    </a:p>
                  </a:txBody>
                  <a:tcPr marL="28203" marR="28203" marT="28203" marB="28203" anchor="ctr">
                    <a:lnL>
                      <a:noFill/>
                    </a:lnL>
                    <a:lnR>
                      <a:noFill/>
                    </a:lnR>
                    <a:lnT>
                      <a:noFill/>
                    </a:lnT>
                    <a:lnB>
                      <a:noFill/>
                    </a:lnB>
                    <a:solidFill>
                      <a:schemeClr val="accent3">
                        <a:lumMod val="95000"/>
                      </a:schemeClr>
                    </a:solidFill>
                  </a:tcPr>
                </a:tc>
              </a:tr>
              <a:tr h="282027">
                <a:tc>
                  <a:txBody>
                    <a:bodyPr/>
                    <a:lstStyle/>
                    <a:p>
                      <a:pPr algn="ctr" latinLnBrk="0">
                        <a:spcAft>
                          <a:spcPts val="0"/>
                        </a:spcAft>
                      </a:pPr>
                      <a:r>
                        <a:rPr lang="en-US" sz="1800" b="1" u="sng" kern="0" dirty="0" smtClean="0">
                          <a:solidFill>
                            <a:srgbClr val="FF0000"/>
                          </a:solidFill>
                          <a:latin typeface="Trebuchet MS"/>
                          <a:ea typeface="+mn-ea"/>
                          <a:cs typeface="굴림"/>
                        </a:rPr>
                        <a:t>205/7</a:t>
                      </a:r>
                      <a:r>
                        <a:rPr lang="en-US" sz="1800" u="sng" kern="0" dirty="0" smtClean="0">
                          <a:solidFill>
                            <a:schemeClr val="tx1"/>
                          </a:solidFill>
                          <a:latin typeface="Trebuchet MS"/>
                          <a:ea typeface="굴림"/>
                          <a:cs typeface="굴림"/>
                          <a:hlinkClick r:id="rId24"/>
                        </a:rPr>
                        <a:t> </a:t>
                      </a:r>
                      <a:r>
                        <a:rPr lang="en-US" sz="1800" kern="0" dirty="0" smtClean="0">
                          <a:solidFill>
                            <a:srgbClr val="FF0000"/>
                          </a:solidFill>
                          <a:latin typeface="Trebuchet MS"/>
                          <a:ea typeface="+mn-ea"/>
                          <a:cs typeface="굴림"/>
                        </a:rPr>
                        <a:t>(Note – Suppressed)</a:t>
                      </a:r>
                      <a:endParaRPr lang="ko-KR" sz="1800" kern="100" dirty="0">
                        <a:solidFill>
                          <a:schemeClr val="tx1"/>
                        </a:solidFill>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a:endParaRPr lang="ko-KR" altLang="en-US" sz="1800" b="1" dirty="0">
                        <a:latin typeface="Trebuchet MS" pitchFamily="34" charset="0"/>
                      </a:endParaRPr>
                    </a:p>
                  </a:txBody>
                  <a:tcPr marL="28203" marR="28203" marT="28203" marB="28203" anchor="ctr">
                    <a:lnL>
                      <a:noFill/>
                    </a:lnL>
                    <a:lnR>
                      <a:noFill/>
                    </a:lnR>
                    <a:lnT>
                      <a:noFill/>
                    </a:lnT>
                    <a:lnB>
                      <a:noFill/>
                    </a:lnB>
                  </a:tcPr>
                </a:tc>
              </a:tr>
              <a:tr h="282027">
                <a:tc>
                  <a:txBody>
                    <a:bodyPr/>
                    <a:lstStyle/>
                    <a:p>
                      <a:pPr algn="ctr" latinLnBrk="0">
                        <a:spcAft>
                          <a:spcPts val="0"/>
                        </a:spcAft>
                      </a:pPr>
                      <a:r>
                        <a:rPr lang="en-US" sz="1800" b="1" u="sng" kern="0" dirty="0">
                          <a:solidFill>
                            <a:srgbClr val="000066"/>
                          </a:solidFill>
                          <a:latin typeface="Trebuchet MS"/>
                          <a:ea typeface="굴림"/>
                          <a:cs typeface="굴림"/>
                          <a:hlinkClick r:id="rId36"/>
                        </a:rPr>
                        <a:t>226/7</a:t>
                      </a:r>
                      <a:r>
                        <a:rPr lang="en-US" sz="1800" u="sng" kern="0" dirty="0">
                          <a:solidFill>
                            <a:srgbClr val="000066"/>
                          </a:solidFill>
                          <a:latin typeface="Trebuchet MS"/>
                          <a:ea typeface="굴림"/>
                          <a:cs typeface="굴림"/>
                          <a:hlinkClick r:id="rId36"/>
                        </a:rPr>
                        <a:t> </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3">
                        <a:lumMod val="95000"/>
                      </a:schemeClr>
                    </a:solidFill>
                  </a:tcPr>
                </a:tc>
                <a:tc>
                  <a:txBody>
                    <a:bodyPr/>
                    <a:lstStyle/>
                    <a:p>
                      <a:pPr algn="ctr"/>
                      <a:endParaRPr lang="ko-KR" altLang="en-US" sz="1800" b="1" dirty="0">
                        <a:latin typeface="Trebuchet MS" pitchFamily="34" charset="0"/>
                      </a:endParaRPr>
                    </a:p>
                  </a:txBody>
                  <a:tcPr marL="28203" marR="28203" marT="28203" marB="28203" anchor="ctr">
                    <a:lnL>
                      <a:noFill/>
                    </a:lnL>
                    <a:lnR>
                      <a:noFill/>
                    </a:lnR>
                    <a:lnT>
                      <a:noFill/>
                    </a:lnT>
                    <a:lnB>
                      <a:noFill/>
                    </a:lnB>
                    <a:solidFill>
                      <a:schemeClr val="accent3">
                        <a:lumMod val="95000"/>
                      </a:schemeClr>
                    </a:solidFill>
                  </a:tcPr>
                </a:tc>
              </a:tr>
              <a:tr h="282027">
                <a:tc>
                  <a:txBody>
                    <a:bodyPr/>
                    <a:lstStyle/>
                    <a:p>
                      <a:pPr algn="ctr" latinLnBrk="0">
                        <a:spcAft>
                          <a:spcPts val="0"/>
                        </a:spcAft>
                      </a:pPr>
                      <a:r>
                        <a:rPr lang="en-US" sz="1800" b="1" u="sng" kern="0" dirty="0" smtClean="0">
                          <a:solidFill>
                            <a:srgbClr val="FF0000"/>
                          </a:solidFill>
                          <a:latin typeface="Trebuchet MS"/>
                          <a:ea typeface="+mn-ea"/>
                          <a:cs typeface="굴림"/>
                        </a:rPr>
                        <a:t>227/7</a:t>
                      </a:r>
                      <a:r>
                        <a:rPr lang="en-US" sz="1800" u="sng" kern="0" dirty="0" smtClean="0">
                          <a:solidFill>
                            <a:schemeClr val="tx1"/>
                          </a:solidFill>
                          <a:latin typeface="Trebuchet MS"/>
                          <a:ea typeface="+mn-ea"/>
                          <a:cs typeface="굴림"/>
                          <a:hlinkClick r:id="rId24"/>
                        </a:rPr>
                        <a:t> </a:t>
                      </a:r>
                      <a:r>
                        <a:rPr lang="en-US" sz="1800" u="sng" kern="0" dirty="0" smtClean="0">
                          <a:solidFill>
                            <a:schemeClr val="tx1"/>
                          </a:solidFill>
                          <a:latin typeface="Trebuchet MS"/>
                          <a:ea typeface="+mn-ea"/>
                          <a:cs typeface="굴림"/>
                        </a:rPr>
                        <a:t> </a:t>
                      </a:r>
                      <a:r>
                        <a:rPr lang="en-US" sz="1800" kern="0" dirty="0" smtClean="0">
                          <a:solidFill>
                            <a:srgbClr val="FF0000"/>
                          </a:solidFill>
                          <a:latin typeface="Trebuchet MS"/>
                          <a:ea typeface="+mn-ea"/>
                          <a:cs typeface="굴림"/>
                        </a:rPr>
                        <a:t>(Note – Suppressed)</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3">
                        <a:lumMod val="95000"/>
                      </a:schemeClr>
                    </a:solidFill>
                  </a:tcPr>
                </a:tc>
                <a:tc>
                  <a:txBody>
                    <a:bodyPr/>
                    <a:lstStyle/>
                    <a:p>
                      <a:pPr algn="ctr"/>
                      <a:r>
                        <a:rPr lang="en-US" altLang="ko-KR" sz="1800" b="1" dirty="0" smtClean="0">
                          <a:latin typeface="Trebuchet MS" pitchFamily="34" charset="0"/>
                        </a:rPr>
                        <a:t>1513</a:t>
                      </a:r>
                      <a:endParaRPr lang="ko-KR" altLang="en-US" sz="1800" b="1" dirty="0">
                        <a:latin typeface="Trebuchet MS" pitchFamily="34" charset="0"/>
                      </a:endParaRPr>
                    </a:p>
                  </a:txBody>
                  <a:tcPr marL="28203" marR="28203" marT="28203" marB="28203" anchor="ctr">
                    <a:lnL>
                      <a:noFill/>
                    </a:lnL>
                    <a:lnR>
                      <a:noFill/>
                    </a:lnR>
                    <a:lnT>
                      <a:noFill/>
                    </a:lnT>
                    <a:lnB>
                      <a:noFill/>
                    </a:lnB>
                    <a:solidFill>
                      <a:schemeClr val="accent3">
                        <a:lumMod val="95000"/>
                      </a:schemeClr>
                    </a:solidFill>
                  </a:tcPr>
                </a:tc>
              </a:tr>
              <a:tr h="282027">
                <a:tc>
                  <a:txBody>
                    <a:bodyPr/>
                    <a:lstStyle/>
                    <a:p>
                      <a:pPr algn="ctr" latinLnBrk="0">
                        <a:spcAft>
                          <a:spcPts val="0"/>
                        </a:spcAft>
                      </a:pPr>
                      <a:r>
                        <a:rPr lang="en-US" sz="1800" b="1" u="sng" kern="0" dirty="0">
                          <a:solidFill>
                            <a:srgbClr val="000066"/>
                          </a:solidFill>
                          <a:latin typeface="Trebuchet MS"/>
                          <a:ea typeface="굴림"/>
                          <a:cs typeface="굴림"/>
                          <a:hlinkClick r:id="rId38"/>
                        </a:rPr>
                        <a:t>230/7</a:t>
                      </a:r>
                      <a:r>
                        <a:rPr lang="en-US" sz="1800" u="sng" kern="0" dirty="0">
                          <a:solidFill>
                            <a:srgbClr val="000066"/>
                          </a:solidFill>
                          <a:latin typeface="Trebuchet MS"/>
                          <a:ea typeface="굴림"/>
                          <a:cs typeface="굴림"/>
                          <a:hlinkClick r:id="rId38"/>
                        </a:rPr>
                        <a:t> </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a:endParaRPr lang="ko-KR" altLang="en-US" sz="1800" b="1" dirty="0">
                        <a:latin typeface="Trebuchet MS" pitchFamily="34" charset="0"/>
                      </a:endParaRPr>
                    </a:p>
                  </a:txBody>
                  <a:tcPr marL="28203" marR="28203" marT="28203" marB="28203" anchor="ctr">
                    <a:lnL>
                      <a:noFill/>
                    </a:lnL>
                    <a:lnR>
                      <a:noFill/>
                    </a:lnR>
                    <a:lnT>
                      <a:noFill/>
                    </a:lnT>
                    <a:lnB>
                      <a:noFill/>
                    </a:lnB>
                  </a:tcPr>
                </a:tc>
              </a:tr>
              <a:tr h="394838">
                <a:tc>
                  <a:txBody>
                    <a:bodyPr/>
                    <a:lstStyle/>
                    <a:p>
                      <a:pPr algn="ctr" latinLnBrk="0">
                        <a:spcAft>
                          <a:spcPts val="0"/>
                        </a:spcAft>
                      </a:pPr>
                      <a:r>
                        <a:rPr lang="en-US" sz="1800" b="1" u="sng" kern="0" dirty="0">
                          <a:solidFill>
                            <a:srgbClr val="000066"/>
                          </a:solidFill>
                          <a:latin typeface="Trebuchet MS"/>
                          <a:ea typeface="굴림"/>
                          <a:cs typeface="굴림"/>
                          <a:hlinkClick r:id="rId43"/>
                        </a:rPr>
                        <a:t>235-1/7</a:t>
                      </a:r>
                      <a:r>
                        <a:rPr lang="en-US" sz="1800" u="sng" kern="0" dirty="0">
                          <a:solidFill>
                            <a:srgbClr val="000066"/>
                          </a:solidFill>
                          <a:latin typeface="Trebuchet MS"/>
                          <a:ea typeface="굴림"/>
                          <a:cs typeface="굴림"/>
                          <a:hlinkClick r:id="rId43"/>
                        </a:rPr>
                        <a:t> </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1"/>
                    </a:solidFill>
                  </a:tcPr>
                </a:tc>
                <a:tc>
                  <a:txBody>
                    <a:bodyPr/>
                    <a:lstStyle/>
                    <a:p>
                      <a:pPr algn="ctr"/>
                      <a:r>
                        <a:rPr lang="en-US" altLang="ko-KR" sz="1800" b="1" dirty="0" smtClean="0">
                          <a:latin typeface="Trebuchet MS" pitchFamily="34" charset="0"/>
                        </a:rPr>
                        <a:t>1630</a:t>
                      </a:r>
                      <a:endParaRPr lang="ko-KR" altLang="en-US" sz="1800" b="1" dirty="0">
                        <a:latin typeface="Trebuchet MS" pitchFamily="34" charset="0"/>
                      </a:endParaRPr>
                    </a:p>
                  </a:txBody>
                  <a:tcPr marL="28203" marR="28203" marT="28203" marB="28203" anchor="ctr">
                    <a:lnL>
                      <a:noFill/>
                    </a:lnL>
                    <a:lnR>
                      <a:noFill/>
                    </a:lnR>
                    <a:lnT>
                      <a:noFill/>
                    </a:lnT>
                    <a:lnB>
                      <a:noFill/>
                    </a:lnB>
                    <a:solidFill>
                      <a:schemeClr val="accent3">
                        <a:lumMod val="95000"/>
                      </a:schemeClr>
                    </a:solidFill>
                  </a:tcPr>
                </a:tc>
              </a:tr>
              <a:tr h="394838">
                <a:tc>
                  <a:txBody>
                    <a:bodyPr/>
                    <a:lstStyle/>
                    <a:p>
                      <a:pPr algn="ctr" latinLnBrk="0">
                        <a:spcAft>
                          <a:spcPts val="0"/>
                        </a:spcAft>
                      </a:pPr>
                      <a:r>
                        <a:rPr lang="en-US" sz="1800" b="1" u="sng" kern="0" dirty="0">
                          <a:solidFill>
                            <a:srgbClr val="000066"/>
                          </a:solidFill>
                          <a:latin typeface="Trebuchet MS"/>
                          <a:ea typeface="굴림"/>
                          <a:cs typeface="굴림"/>
                          <a:hlinkClick r:id="rId45"/>
                        </a:rPr>
                        <a:t>237/7</a:t>
                      </a:r>
                      <a:r>
                        <a:rPr lang="en-US" sz="1800" u="sng" kern="0" dirty="0">
                          <a:solidFill>
                            <a:srgbClr val="000066"/>
                          </a:solidFill>
                          <a:latin typeface="Trebuchet MS"/>
                          <a:ea typeface="굴림"/>
                          <a:cs typeface="굴림"/>
                          <a:hlinkClick r:id="rId45"/>
                        </a:rPr>
                        <a:t> </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solidFill>
                      <a:schemeClr val="bg1"/>
                    </a:solidFill>
                  </a:tcPr>
                </a:tc>
                <a:tc>
                  <a:txBody>
                    <a:bodyPr/>
                    <a:lstStyle/>
                    <a:p>
                      <a:pPr algn="ctr"/>
                      <a:endParaRPr lang="ko-KR" altLang="en-US" sz="1800" b="1" dirty="0">
                        <a:latin typeface="Trebuchet MS" pitchFamily="34" charset="0"/>
                      </a:endParaRPr>
                    </a:p>
                  </a:txBody>
                  <a:tcPr marL="28203" marR="28203" marT="28203" marB="28203" anchor="ctr">
                    <a:lnL>
                      <a:noFill/>
                    </a:lnL>
                    <a:lnR>
                      <a:noFill/>
                    </a:lnR>
                    <a:lnT>
                      <a:noFill/>
                    </a:lnT>
                    <a:lnB>
                      <a:noFill/>
                    </a:lnB>
                    <a:solidFill>
                      <a:schemeClr val="bg1"/>
                    </a:solidFill>
                  </a:tcPr>
                </a:tc>
              </a:tr>
              <a:tr h="394838">
                <a:tc>
                  <a:txBody>
                    <a:bodyPr/>
                    <a:lstStyle/>
                    <a:p>
                      <a:pPr algn="ctr" latinLnBrk="0">
                        <a:spcAft>
                          <a:spcPts val="0"/>
                        </a:spcAft>
                      </a:pPr>
                      <a:r>
                        <a:rPr lang="en-US" sz="1800" b="1" u="sng" kern="0" dirty="0" smtClean="0">
                          <a:solidFill>
                            <a:srgbClr val="FF0000"/>
                          </a:solidFill>
                          <a:latin typeface="Trebuchet MS"/>
                          <a:ea typeface="+mn-ea"/>
                          <a:cs typeface="굴림"/>
                        </a:rPr>
                        <a:t>241/7</a:t>
                      </a:r>
                      <a:r>
                        <a:rPr lang="en-US" sz="1800" u="sng" kern="0" dirty="0" smtClean="0">
                          <a:solidFill>
                            <a:schemeClr val="tx1"/>
                          </a:solidFill>
                          <a:latin typeface="Trebuchet MS"/>
                          <a:ea typeface="+mn-ea"/>
                          <a:cs typeface="굴림"/>
                          <a:hlinkClick r:id="rId24"/>
                        </a:rPr>
                        <a:t> </a:t>
                      </a:r>
                      <a:r>
                        <a:rPr lang="en-US" sz="1800" u="sng" kern="0" dirty="0" smtClean="0">
                          <a:solidFill>
                            <a:srgbClr val="000066"/>
                          </a:solidFill>
                          <a:latin typeface="Trebuchet MS"/>
                          <a:ea typeface="굴림"/>
                          <a:cs typeface="굴림"/>
                          <a:hlinkClick r:id="rId49"/>
                        </a:rPr>
                        <a:t> </a:t>
                      </a:r>
                      <a:r>
                        <a:rPr lang="en-US" sz="1800" kern="0" dirty="0" smtClean="0">
                          <a:solidFill>
                            <a:srgbClr val="FF0000"/>
                          </a:solidFill>
                          <a:latin typeface="Trebuchet MS"/>
                          <a:ea typeface="+mn-ea"/>
                          <a:cs typeface="굴림"/>
                        </a:rPr>
                        <a:t>(Note – Suppressed)</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solidFill>
                      <a:schemeClr val="accent3">
                        <a:lumMod val="95000"/>
                      </a:schemeClr>
                    </a:solidFill>
                  </a:tcPr>
                </a:tc>
                <a:tc>
                  <a:txBody>
                    <a:bodyPr/>
                    <a:lstStyle/>
                    <a:p>
                      <a:pPr algn="ctr"/>
                      <a:endParaRPr lang="ko-KR" altLang="en-US" sz="1800" dirty="0">
                        <a:latin typeface="Trebuchet MS" pitchFamily="34" charset="0"/>
                      </a:endParaRPr>
                    </a:p>
                  </a:txBody>
                  <a:tcPr marL="28203" marR="28203" marT="28203" marB="28203" anchor="ctr">
                    <a:lnL>
                      <a:noFill/>
                    </a:lnL>
                    <a:lnR>
                      <a:noFill/>
                    </a:lnR>
                    <a:lnT>
                      <a:noFill/>
                    </a:lnT>
                    <a:lnB>
                      <a:noFill/>
                    </a:lnB>
                    <a:solidFill>
                      <a:schemeClr val="accent3">
                        <a:lumMod val="95000"/>
                      </a:schemeClr>
                    </a:solidFill>
                  </a:tcPr>
                </a:tc>
              </a:tr>
              <a:tr h="169216">
                <a:tc>
                  <a:txBody>
                    <a:bodyPr/>
                    <a:lstStyle/>
                    <a:p>
                      <a:pPr algn="ctr" latinLnBrk="0">
                        <a:spcAft>
                          <a:spcPts val="0"/>
                        </a:spcAft>
                      </a:pPr>
                      <a:r>
                        <a:rPr lang="en-US" sz="1800" b="1" u="sng" kern="0" dirty="0">
                          <a:solidFill>
                            <a:srgbClr val="000066"/>
                          </a:solidFill>
                          <a:latin typeface="Trebuchet MS"/>
                          <a:ea typeface="굴림"/>
                          <a:cs typeface="굴림"/>
                          <a:hlinkClick r:id="rId50"/>
                        </a:rPr>
                        <a:t>242/7</a:t>
                      </a:r>
                      <a:r>
                        <a:rPr lang="en-US" sz="1800" u="sng" kern="0" dirty="0">
                          <a:solidFill>
                            <a:srgbClr val="000066"/>
                          </a:solidFill>
                          <a:latin typeface="Trebuchet MS"/>
                          <a:ea typeface="굴림"/>
                          <a:cs typeface="굴림"/>
                          <a:hlinkClick r:id="rId50"/>
                        </a:rPr>
                        <a:t> </a:t>
                      </a:r>
                      <a:endParaRPr lang="ko-KR" sz="1800" kern="100" dirty="0">
                        <a:latin typeface="맑은 고딕"/>
                        <a:ea typeface="맑은 고딕"/>
                        <a:cs typeface="Times New Roman"/>
                      </a:endParaRPr>
                    </a:p>
                  </a:txBody>
                  <a:tcPr marL="28203" marR="28203" marT="28203" marB="28203" anchor="ctr">
                    <a:lnL>
                      <a:noFill/>
                    </a:lnL>
                    <a:lnR>
                      <a:noFill/>
                    </a:lnR>
                    <a:lnT>
                      <a:noFill/>
                    </a:lnT>
                    <a:lnB>
                      <a:noFill/>
                    </a:lnB>
                  </a:tcPr>
                </a:tc>
                <a:tc>
                  <a:txBody>
                    <a:bodyPr/>
                    <a:lstStyle/>
                    <a:p>
                      <a:pPr algn="ctr"/>
                      <a:endParaRPr lang="ko-KR" altLang="en-US" sz="1800" dirty="0">
                        <a:latin typeface="Trebuchet MS" pitchFamily="34" charset="0"/>
                      </a:endParaRPr>
                    </a:p>
                  </a:txBody>
                  <a:tcPr marL="28203" marR="28203" marT="28203" marB="28203" anchor="ctr">
                    <a:lnL>
                      <a:noFill/>
                    </a:lnL>
                    <a:lnR>
                      <a:noFill/>
                    </a:lnR>
                    <a:lnT>
                      <a:noFill/>
                    </a:lnT>
                    <a:lnB>
                      <a:noFill/>
                    </a:lnB>
                  </a:tcPr>
                </a:tc>
              </a:tr>
            </a:tbl>
          </a:graphicData>
        </a:graphic>
      </p:graphicFrame>
      <p:sp>
        <p:nvSpPr>
          <p:cNvPr id="4" name="Rectangle 3"/>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a:solidFill>
                  <a:schemeClr val="bg1"/>
                </a:solidFill>
                <a:latin typeface="Times New Roman" pitchFamily="18" charset="0"/>
                <a:cs typeface="Times New Roman" pitchFamily="18" charset="0"/>
              </a:rPr>
              <a:t>ITU-R </a:t>
            </a:r>
            <a:r>
              <a:rPr lang="en-US" sz="2400" dirty="0" smtClean="0">
                <a:solidFill>
                  <a:schemeClr val="bg1"/>
                </a:solidFill>
                <a:latin typeface="Times New Roman" pitchFamily="18" charset="0"/>
                <a:cs typeface="Times New Roman" pitchFamily="18" charset="0"/>
              </a:rPr>
              <a:t>Questions &amp; Recommendations</a:t>
            </a:r>
            <a:endParaRPr lang="ko-KR" altLang="en-US"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55"/>
          <p:cNvGraphicFramePr>
            <a:graphicFrameLocks noGrp="1"/>
          </p:cNvGraphicFramePr>
          <p:nvPr/>
        </p:nvGraphicFramePr>
        <p:xfrm>
          <a:off x="214282" y="785797"/>
          <a:ext cx="8643998" cy="5564415"/>
        </p:xfrm>
        <a:graphic>
          <a:graphicData uri="http://schemas.openxmlformats.org/drawingml/2006/table">
            <a:tbl>
              <a:tblPr/>
              <a:tblGrid>
                <a:gridCol w="857256"/>
                <a:gridCol w="7786742"/>
              </a:tblGrid>
              <a:tr h="411253">
                <a:tc>
                  <a:txBody>
                    <a:bodyPr/>
                    <a:lstStyle/>
                    <a:p>
                      <a:pPr algn="l" latinLnBrk="0">
                        <a:lnSpc>
                          <a:spcPts val="1200"/>
                        </a:lnSpc>
                        <a:spcBef>
                          <a:spcPts val="500"/>
                        </a:spcBef>
                        <a:spcAft>
                          <a:spcPts val="500"/>
                        </a:spcAft>
                      </a:pPr>
                      <a:r>
                        <a:rPr lang="en-US" sz="1400" b="1" u="sng" kern="0" dirty="0">
                          <a:solidFill>
                            <a:srgbClr val="000066"/>
                          </a:solidFill>
                          <a:latin typeface="Trebuchet MS"/>
                          <a:ea typeface="굴림"/>
                          <a:cs typeface="굴림"/>
                          <a:hlinkClick r:id="rId3"/>
                        </a:rPr>
                        <a:t>RA.314</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Preferred frequency bands for radio astronomical measurements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dirty="0">
                          <a:solidFill>
                            <a:srgbClr val="000066"/>
                          </a:solidFill>
                          <a:latin typeface="Trebuchet MS"/>
                          <a:ea typeface="굴림"/>
                          <a:cs typeface="굴림"/>
                          <a:hlinkClick r:id="rId4"/>
                        </a:rPr>
                        <a:t>RA.479</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Protection of frequencies for </a:t>
                      </a:r>
                      <a:r>
                        <a:rPr lang="en-US" sz="1400" kern="0" dirty="0" err="1">
                          <a:solidFill>
                            <a:srgbClr val="000000"/>
                          </a:solidFill>
                          <a:latin typeface="Verdana"/>
                          <a:ea typeface="굴림"/>
                          <a:cs typeface="굴림"/>
                        </a:rPr>
                        <a:t>radioastronomical</a:t>
                      </a:r>
                      <a:r>
                        <a:rPr lang="en-US" sz="1400" kern="0" dirty="0">
                          <a:solidFill>
                            <a:srgbClr val="000000"/>
                          </a:solidFill>
                          <a:latin typeface="Verdana"/>
                          <a:ea typeface="굴림"/>
                          <a:cs typeface="굴림"/>
                        </a:rPr>
                        <a:t> measurements in the shielded zone of the Moon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dirty="0">
                          <a:solidFill>
                            <a:srgbClr val="000066"/>
                          </a:solidFill>
                          <a:latin typeface="Trebuchet MS"/>
                          <a:ea typeface="굴림"/>
                          <a:cs typeface="굴림"/>
                          <a:hlinkClick r:id="rId5"/>
                        </a:rPr>
                        <a:t>RA.517</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Protection of the radio astronomy service from transmitters operating in adjacent bands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dirty="0">
                          <a:solidFill>
                            <a:srgbClr val="000066"/>
                          </a:solidFill>
                          <a:latin typeface="Trebuchet MS"/>
                          <a:ea typeface="굴림"/>
                          <a:cs typeface="굴림"/>
                          <a:hlinkClick r:id="rId6"/>
                        </a:rPr>
                        <a:t>RA.611</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Protection of the radio astronomy service from spurious emissions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dirty="0">
                          <a:solidFill>
                            <a:srgbClr val="000066"/>
                          </a:solidFill>
                          <a:latin typeface="Trebuchet MS"/>
                          <a:ea typeface="굴림"/>
                          <a:cs typeface="굴림"/>
                          <a:hlinkClick r:id="rId7"/>
                        </a:rPr>
                        <a:t>RA.769</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Protection criteria used for radio astronomical measurements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dirty="0">
                          <a:solidFill>
                            <a:srgbClr val="000066"/>
                          </a:solidFill>
                          <a:latin typeface="Trebuchet MS"/>
                          <a:ea typeface="굴림"/>
                          <a:cs typeface="굴림"/>
                          <a:hlinkClick r:id="rId8"/>
                        </a:rPr>
                        <a:t>RA.1031</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a:solidFill>
                            <a:srgbClr val="000000"/>
                          </a:solidFill>
                          <a:latin typeface="Verdana"/>
                          <a:ea typeface="굴림"/>
                          <a:cs typeface="굴림"/>
                        </a:rPr>
                        <a:t>Protection of the radio astronomy service in frequency bands shared with other services  </a:t>
                      </a:r>
                      <a:r>
                        <a:rPr lang="en-US" sz="1400" kern="0">
                          <a:solidFill>
                            <a:srgbClr val="FF0000"/>
                          </a:solidFill>
                          <a:latin typeface="Verdana"/>
                          <a:ea typeface="굴림"/>
                          <a:cs typeface="굴림"/>
                        </a:rPr>
                        <a:t> </a:t>
                      </a:r>
                      <a:endParaRPr lang="ko-KR" sz="1400" kern="10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a:solidFill>
                            <a:srgbClr val="000066"/>
                          </a:solidFill>
                          <a:latin typeface="Trebuchet MS"/>
                          <a:ea typeface="굴림"/>
                          <a:cs typeface="굴림"/>
                          <a:hlinkClick r:id="rId9"/>
                        </a:rPr>
                        <a:t>RA.1237</a:t>
                      </a:r>
                      <a:endParaRPr lang="ko-KR" sz="1400" kern="10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Protection of the radio astronomy service from unwanted emissions resulting from applications of wideband digital modulation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dirty="0">
                          <a:solidFill>
                            <a:srgbClr val="000066"/>
                          </a:solidFill>
                          <a:latin typeface="Trebuchet MS"/>
                          <a:ea typeface="굴림"/>
                          <a:cs typeface="굴림"/>
                          <a:hlinkClick r:id="rId10"/>
                        </a:rPr>
                        <a:t>RA.1272</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Protection of radio astronomy measurements above 60 GHz from ground based interference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dirty="0">
                          <a:solidFill>
                            <a:srgbClr val="000066"/>
                          </a:solidFill>
                          <a:latin typeface="Trebuchet MS"/>
                          <a:ea typeface="굴림"/>
                          <a:cs typeface="굴림"/>
                          <a:hlinkClick r:id="rId11"/>
                        </a:rPr>
                        <a:t>RA.1417</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A radio-quiet zone in the vicinity of the L2 Sun-Earth Lagrange point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565686">
                <a:tc>
                  <a:txBody>
                    <a:bodyPr/>
                    <a:lstStyle/>
                    <a:p>
                      <a:pPr algn="l" latinLnBrk="0">
                        <a:lnSpc>
                          <a:spcPts val="1200"/>
                        </a:lnSpc>
                        <a:spcBef>
                          <a:spcPts val="500"/>
                        </a:spcBef>
                        <a:spcAft>
                          <a:spcPts val="500"/>
                        </a:spcAft>
                      </a:pPr>
                      <a:r>
                        <a:rPr lang="en-US" sz="1400" b="1" u="sng" kern="0" dirty="0">
                          <a:solidFill>
                            <a:srgbClr val="000066"/>
                          </a:solidFill>
                          <a:latin typeface="Trebuchet MS"/>
                          <a:ea typeface="굴림"/>
                          <a:cs typeface="굴림"/>
                          <a:hlinkClick r:id="rId12"/>
                        </a:rPr>
                        <a:t>RA.1513</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Levels of data loss to radio astronomy observations and percentage-of-time criteria resulting from degradation by interference for frequency bands allocated to the radio astronomy on a primary basis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a:solidFill>
                            <a:srgbClr val="000066"/>
                          </a:solidFill>
                          <a:latin typeface="Trebuchet MS"/>
                          <a:ea typeface="굴림"/>
                          <a:cs typeface="굴림"/>
                          <a:hlinkClick r:id="rId13"/>
                        </a:rPr>
                        <a:t>RA.1630</a:t>
                      </a:r>
                      <a:endParaRPr lang="ko-KR" sz="1400" kern="10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Technical and operational characteristics of ground-based astronomy systems for use in sharing studies with active services between 10 THz and 1 000 THz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a:solidFill>
                            <a:srgbClr val="000066"/>
                          </a:solidFill>
                          <a:latin typeface="Trebuchet MS"/>
                          <a:ea typeface="굴림"/>
                          <a:cs typeface="굴림"/>
                          <a:hlinkClick r:id="rId14"/>
                        </a:rPr>
                        <a:t>RA.1631</a:t>
                      </a:r>
                      <a:endParaRPr lang="ko-KR" sz="1400" kern="10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Reference radio astronomy antenna pattern to be used for compatibility analyses between non-GSO systems and radio astronomy service stations based on the </a:t>
                      </a:r>
                      <a:r>
                        <a:rPr lang="en-US" sz="1400" kern="0" dirty="0" err="1">
                          <a:solidFill>
                            <a:srgbClr val="000000"/>
                          </a:solidFill>
                          <a:latin typeface="Verdana"/>
                          <a:ea typeface="굴림"/>
                          <a:cs typeface="굴림"/>
                        </a:rPr>
                        <a:t>epfd</a:t>
                      </a:r>
                      <a:r>
                        <a:rPr lang="en-US" sz="1400" kern="0" dirty="0">
                          <a:solidFill>
                            <a:srgbClr val="000000"/>
                          </a:solidFill>
                          <a:latin typeface="Verdana"/>
                          <a:ea typeface="굴림"/>
                          <a:cs typeface="굴림"/>
                        </a:rPr>
                        <a:t> concept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r h="411253">
                <a:tc>
                  <a:txBody>
                    <a:bodyPr/>
                    <a:lstStyle/>
                    <a:p>
                      <a:pPr algn="l" latinLnBrk="0">
                        <a:lnSpc>
                          <a:spcPts val="1200"/>
                        </a:lnSpc>
                        <a:spcBef>
                          <a:spcPts val="500"/>
                        </a:spcBef>
                        <a:spcAft>
                          <a:spcPts val="500"/>
                        </a:spcAft>
                      </a:pPr>
                      <a:r>
                        <a:rPr lang="en-US" sz="1400" b="1" u="sng" kern="0">
                          <a:solidFill>
                            <a:srgbClr val="000066"/>
                          </a:solidFill>
                          <a:latin typeface="Trebuchet MS"/>
                          <a:ea typeface="굴림"/>
                          <a:cs typeface="굴림"/>
                          <a:hlinkClick r:id="rId15"/>
                        </a:rPr>
                        <a:t>RA.1750</a:t>
                      </a:r>
                      <a:endParaRPr lang="ko-KR" sz="1400" kern="100">
                        <a:latin typeface="맑은 고딕"/>
                        <a:ea typeface="맑은 고딕"/>
                        <a:cs typeface="Times New Roman"/>
                      </a:endParaRPr>
                    </a:p>
                  </a:txBody>
                  <a:tcPr marL="8873" marR="8873" marT="8873" marB="8873" anchor="ctr">
                    <a:lnL>
                      <a:noFill/>
                    </a:lnL>
                    <a:lnR>
                      <a:noFill/>
                    </a:lnR>
                    <a:lnT>
                      <a:noFill/>
                    </a:lnT>
                    <a:lnB>
                      <a:noFill/>
                    </a:lnB>
                  </a:tcPr>
                </a:tc>
                <a:tc>
                  <a:txBody>
                    <a:bodyPr/>
                    <a:lstStyle/>
                    <a:p>
                      <a:pPr algn="l" latinLnBrk="0">
                        <a:lnSpc>
                          <a:spcPts val="1200"/>
                        </a:lnSpc>
                        <a:spcBef>
                          <a:spcPts val="500"/>
                        </a:spcBef>
                        <a:spcAft>
                          <a:spcPts val="500"/>
                        </a:spcAft>
                      </a:pPr>
                      <a:r>
                        <a:rPr lang="en-US" sz="1400" kern="0" dirty="0">
                          <a:solidFill>
                            <a:srgbClr val="000000"/>
                          </a:solidFill>
                          <a:latin typeface="Verdana"/>
                          <a:ea typeface="굴림"/>
                          <a:cs typeface="굴림"/>
                        </a:rPr>
                        <a:t>Mutual planning between the Earth exploration-satellite service (active) and the radio astronomy service in the 94 GHz and 130 GHz bands  </a:t>
                      </a:r>
                      <a:r>
                        <a:rPr lang="en-US" sz="1400" kern="0" dirty="0">
                          <a:solidFill>
                            <a:srgbClr val="FF0000"/>
                          </a:solidFill>
                          <a:latin typeface="Verdana"/>
                          <a:ea typeface="굴림"/>
                          <a:cs typeface="굴림"/>
                        </a:rPr>
                        <a:t> </a:t>
                      </a:r>
                      <a:endParaRPr lang="ko-KR" sz="1400" kern="100" dirty="0">
                        <a:latin typeface="맑은 고딕"/>
                        <a:ea typeface="맑은 고딕"/>
                        <a:cs typeface="Times New Roman"/>
                      </a:endParaRPr>
                    </a:p>
                  </a:txBody>
                  <a:tcPr marL="8873" marR="8873" marT="8873" marB="8873" anchor="ctr">
                    <a:lnL>
                      <a:noFill/>
                    </a:lnL>
                    <a:lnR>
                      <a:noFill/>
                    </a:lnR>
                    <a:lnT>
                      <a:noFill/>
                    </a:lnT>
                    <a:lnB>
                      <a:noFill/>
                    </a:lnB>
                  </a:tcPr>
                </a:tc>
              </a:tr>
            </a:tbl>
          </a:graphicData>
        </a:graphic>
      </p:graphicFrame>
      <p:sp>
        <p:nvSpPr>
          <p:cNvPr id="57" name="Rectangle 56"/>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a:solidFill>
                  <a:schemeClr val="bg1"/>
                </a:solidFill>
                <a:latin typeface="Times New Roman" pitchFamily="18" charset="0"/>
                <a:cs typeface="Times New Roman" pitchFamily="18" charset="0"/>
              </a:rPr>
              <a:t>ITU-R Recommendations : Radio astronomy</a:t>
            </a:r>
            <a:endParaRPr lang="ko-KR" altLang="en-US"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1071546"/>
          <a:ext cx="8072494" cy="5276699"/>
        </p:xfrm>
        <a:graphic>
          <a:graphicData uri="http://schemas.openxmlformats.org/drawingml/2006/table">
            <a:tbl>
              <a:tblPr/>
              <a:tblGrid>
                <a:gridCol w="1132803"/>
                <a:gridCol w="5939559"/>
                <a:gridCol w="1000132"/>
              </a:tblGrid>
              <a:tr h="156308">
                <a:tc>
                  <a:txBody>
                    <a:bodyPr/>
                    <a:lstStyle/>
                    <a:p>
                      <a:pPr algn="ctr">
                        <a:spcAft>
                          <a:spcPts val="0"/>
                        </a:spcAft>
                      </a:pPr>
                      <a:r>
                        <a:rPr lang="fr-CH" sz="1600" b="1" kern="100" dirty="0">
                          <a:latin typeface="Times New Roman"/>
                          <a:ea typeface="바탕"/>
                          <a:cs typeface="Times New Roman"/>
                        </a:rPr>
                        <a:t>Rec. ITU-R</a:t>
                      </a:r>
                      <a:endParaRPr lang="ko-KR" sz="16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kern="100" dirty="0">
                          <a:latin typeface="Times New Roman"/>
                          <a:ea typeface="바탕"/>
                          <a:cs typeface="Times New Roman"/>
                        </a:rPr>
                        <a:t>Title</a:t>
                      </a:r>
                      <a:endParaRPr lang="ko-KR" sz="16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kern="100" dirty="0">
                          <a:latin typeface="Times New Roman"/>
                          <a:ea typeface="바탕"/>
                          <a:cs typeface="Times New Roman"/>
                        </a:rPr>
                        <a:t>Questions</a:t>
                      </a:r>
                      <a:endParaRPr lang="ko-KR" sz="16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60">
                <a:tc>
                  <a:txBody>
                    <a:bodyPr/>
                    <a:lstStyle/>
                    <a:p>
                      <a:pPr>
                        <a:spcAft>
                          <a:spcPts val="0"/>
                        </a:spcAft>
                      </a:pPr>
                      <a:r>
                        <a:rPr lang="en-GB" sz="1400" kern="100" dirty="0">
                          <a:latin typeface="Times New Roman"/>
                          <a:ea typeface="바탕"/>
                          <a:cs typeface="Times New Roman"/>
                        </a:rPr>
                        <a:t>RA.314-9</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kern="100" dirty="0">
                          <a:latin typeface="Times New Roman"/>
                          <a:ea typeface="바탕"/>
                          <a:cs typeface="Times New Roman"/>
                        </a:rPr>
                        <a:t>Preferred frequency bands for radio astronomical measurements</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kern="100" dirty="0">
                          <a:latin typeface="Times New Roman"/>
                          <a:ea typeface="바탕"/>
                          <a:cs typeface="Times New Roman"/>
                        </a:rPr>
                        <a:t>145-2/7</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12615">
                <a:tc>
                  <a:txBody>
                    <a:bodyPr/>
                    <a:lstStyle/>
                    <a:p>
                      <a:pPr>
                        <a:spcAft>
                          <a:spcPts val="0"/>
                        </a:spcAft>
                      </a:pPr>
                      <a:r>
                        <a:rPr lang="en-GB" sz="1400" kern="100" dirty="0">
                          <a:latin typeface="Times New Roman"/>
                          <a:ea typeface="바탕"/>
                          <a:cs typeface="Times New Roman"/>
                        </a:rPr>
                        <a:t>RA.479-5</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r>
                        <a:rPr lang="en-GB" sz="1400" kern="100" dirty="0">
                          <a:latin typeface="Times New Roman"/>
                          <a:ea typeface="바탕"/>
                          <a:cs typeface="Times New Roman"/>
                        </a:rPr>
                        <a:t>Protection of frequencies for </a:t>
                      </a:r>
                      <a:r>
                        <a:rPr lang="en-GB" sz="1400" kern="100" dirty="0" err="1">
                          <a:latin typeface="Times New Roman"/>
                          <a:ea typeface="바탕"/>
                          <a:cs typeface="Times New Roman"/>
                        </a:rPr>
                        <a:t>radioastronomical</a:t>
                      </a:r>
                      <a:r>
                        <a:rPr lang="en-GB" sz="1400" kern="100" dirty="0">
                          <a:latin typeface="Times New Roman"/>
                          <a:ea typeface="바탕"/>
                          <a:cs typeface="Times New Roman"/>
                        </a:rPr>
                        <a:t>  measurements in the shielded </a:t>
                      </a:r>
                      <a:endParaRPr lang="en-GB" sz="1400" kern="100" dirty="0" smtClean="0">
                        <a:latin typeface="Times New Roman"/>
                        <a:ea typeface="바탕"/>
                        <a:cs typeface="Times New Roman"/>
                      </a:endParaRPr>
                    </a:p>
                    <a:p>
                      <a:pPr algn="l">
                        <a:spcAft>
                          <a:spcPts val="0"/>
                        </a:spcAft>
                      </a:pPr>
                      <a:r>
                        <a:rPr lang="en-GB" sz="1400" kern="100" dirty="0" smtClean="0">
                          <a:latin typeface="Times New Roman"/>
                          <a:ea typeface="바탕"/>
                          <a:cs typeface="Times New Roman"/>
                        </a:rPr>
                        <a:t>zone </a:t>
                      </a:r>
                      <a:r>
                        <a:rPr lang="en-GB" sz="1400" kern="100" dirty="0">
                          <a:latin typeface="Times New Roman"/>
                          <a:ea typeface="바탕"/>
                          <a:cs typeface="Times New Roman"/>
                        </a:rPr>
                        <a:t>of the Moon</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en-GB" sz="1400" kern="100" dirty="0">
                          <a:latin typeface="Times New Roman"/>
                          <a:ea typeface="바탕"/>
                          <a:cs typeface="Times New Roman"/>
                        </a:rPr>
                        <a:t>149-1/7</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12615">
                <a:tc>
                  <a:txBody>
                    <a:bodyPr/>
                    <a:lstStyle/>
                    <a:p>
                      <a:pPr>
                        <a:spcAft>
                          <a:spcPts val="0"/>
                        </a:spcAft>
                      </a:pPr>
                      <a:r>
                        <a:rPr lang="en-GB" sz="1400" kern="100" dirty="0">
                          <a:latin typeface="Times New Roman"/>
                          <a:ea typeface="바탕"/>
                          <a:cs typeface="Times New Roman"/>
                        </a:rPr>
                        <a:t>RA.517-3</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kern="100" dirty="0">
                          <a:latin typeface="Times New Roman"/>
                          <a:ea typeface="바탕"/>
                          <a:cs typeface="Times New Roman"/>
                        </a:rPr>
                        <a:t>Protection of the radio astronomy services from transmitters operating in adjacent bands</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kern="100" dirty="0">
                          <a:latin typeface="Times New Roman"/>
                          <a:ea typeface="바탕"/>
                          <a:cs typeface="Times New Roman"/>
                        </a:rPr>
                        <a:t>145-2/7</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63868">
                <a:tc>
                  <a:txBody>
                    <a:bodyPr/>
                    <a:lstStyle/>
                    <a:p>
                      <a:pPr>
                        <a:spcAft>
                          <a:spcPts val="0"/>
                        </a:spcAft>
                      </a:pPr>
                      <a:r>
                        <a:rPr lang="en-GB" sz="1400" kern="100" dirty="0">
                          <a:latin typeface="Times New Roman"/>
                          <a:ea typeface="바탕"/>
                          <a:cs typeface="Times New Roman"/>
                        </a:rPr>
                        <a:t>RA.611-3</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r>
                        <a:rPr lang="en-GB" sz="1400" kern="100" dirty="0">
                          <a:latin typeface="Times New Roman"/>
                          <a:ea typeface="바탕"/>
                          <a:cs typeface="Times New Roman"/>
                        </a:rPr>
                        <a:t>Protection of the radio astronomy service from spurious emissions</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en-GB" sz="1400" kern="100" dirty="0">
                          <a:latin typeface="Times New Roman"/>
                          <a:ea typeface="바탕"/>
                          <a:cs typeface="Times New Roman"/>
                        </a:rPr>
                        <a:t>145-2/7</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57190">
                <a:tc>
                  <a:txBody>
                    <a:bodyPr/>
                    <a:lstStyle/>
                    <a:p>
                      <a:pPr>
                        <a:spcAft>
                          <a:spcPts val="0"/>
                        </a:spcAft>
                      </a:pPr>
                      <a:r>
                        <a:rPr lang="en-GB" sz="1400" kern="100">
                          <a:latin typeface="Times New Roman"/>
                          <a:ea typeface="바탕"/>
                          <a:cs typeface="Times New Roman"/>
                        </a:rPr>
                        <a:t>RA.769-2</a:t>
                      </a:r>
                      <a:endParaRPr lang="ko-KR" sz="1400" kern="10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kern="100" dirty="0">
                          <a:latin typeface="Times New Roman"/>
                          <a:ea typeface="바탕"/>
                          <a:cs typeface="Times New Roman"/>
                        </a:rPr>
                        <a:t>Protection criteria used for radio astronomical measurements</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kern="100" dirty="0">
                          <a:latin typeface="Times New Roman"/>
                          <a:ea typeface="바탕"/>
                          <a:cs typeface="Times New Roman"/>
                        </a:rPr>
                        <a:t>145-2/7</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12615">
                <a:tc>
                  <a:txBody>
                    <a:bodyPr/>
                    <a:lstStyle/>
                    <a:p>
                      <a:pPr>
                        <a:spcAft>
                          <a:spcPts val="0"/>
                        </a:spcAft>
                      </a:pPr>
                      <a:r>
                        <a:rPr lang="en-GB" sz="1400" kern="100" dirty="0">
                          <a:latin typeface="Times New Roman"/>
                          <a:ea typeface="바탕"/>
                          <a:cs typeface="Times New Roman"/>
                        </a:rPr>
                        <a:t>RA.1031-1</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r>
                        <a:rPr lang="en-GB" sz="1400" kern="100" dirty="0">
                          <a:latin typeface="Times New Roman"/>
                          <a:ea typeface="바탕"/>
                          <a:cs typeface="Times New Roman"/>
                        </a:rPr>
                        <a:t>Protection of the radio astronomy service in frequency bands shared with other </a:t>
                      </a:r>
                      <a:endParaRPr lang="en-GB" sz="1400" kern="100" dirty="0" smtClean="0">
                        <a:latin typeface="Times New Roman"/>
                        <a:ea typeface="바탕"/>
                        <a:cs typeface="Times New Roman"/>
                      </a:endParaRPr>
                    </a:p>
                    <a:p>
                      <a:pPr algn="l">
                        <a:spcAft>
                          <a:spcPts val="0"/>
                        </a:spcAft>
                      </a:pPr>
                      <a:r>
                        <a:rPr lang="en-GB" sz="1400" kern="100" dirty="0" smtClean="0">
                          <a:latin typeface="Times New Roman"/>
                          <a:ea typeface="바탕"/>
                          <a:cs typeface="Times New Roman"/>
                        </a:rPr>
                        <a:t>services</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en-GB" sz="1400" kern="100" dirty="0">
                          <a:latin typeface="Times New Roman"/>
                          <a:ea typeface="바탕"/>
                          <a:cs typeface="Times New Roman"/>
                        </a:rPr>
                        <a:t>145-2/7</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12615">
                <a:tc>
                  <a:txBody>
                    <a:bodyPr/>
                    <a:lstStyle/>
                    <a:p>
                      <a:pPr>
                        <a:spcAft>
                          <a:spcPts val="0"/>
                        </a:spcAft>
                      </a:pPr>
                      <a:r>
                        <a:rPr lang="en-GB" sz="1400" kern="100">
                          <a:latin typeface="Times New Roman"/>
                          <a:ea typeface="바탕"/>
                          <a:cs typeface="Times New Roman"/>
                        </a:rPr>
                        <a:t>RA.1237-1</a:t>
                      </a:r>
                      <a:endParaRPr lang="ko-KR" sz="1400" kern="10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kern="100" dirty="0">
                          <a:latin typeface="Times New Roman"/>
                          <a:ea typeface="바탕"/>
                          <a:cs typeface="Times New Roman"/>
                        </a:rPr>
                        <a:t>Protection of the radio astronomy service from unwanted emissions resulting </a:t>
                      </a:r>
                      <a:endParaRPr lang="en-GB" sz="1400" kern="100" dirty="0" smtClean="0">
                        <a:latin typeface="Times New Roman"/>
                        <a:ea typeface="바탕"/>
                        <a:cs typeface="Times New Roman"/>
                      </a:endParaRPr>
                    </a:p>
                    <a:p>
                      <a:pPr algn="l">
                        <a:spcAft>
                          <a:spcPts val="0"/>
                        </a:spcAft>
                      </a:pPr>
                      <a:r>
                        <a:rPr lang="en-GB" sz="1400" kern="100" dirty="0" smtClean="0">
                          <a:latin typeface="Times New Roman"/>
                          <a:ea typeface="바탕"/>
                          <a:cs typeface="Times New Roman"/>
                        </a:rPr>
                        <a:t>from </a:t>
                      </a:r>
                      <a:r>
                        <a:rPr lang="en-GB" sz="1400" kern="100" dirty="0">
                          <a:latin typeface="Times New Roman"/>
                          <a:ea typeface="바탕"/>
                          <a:cs typeface="Times New Roman"/>
                        </a:rPr>
                        <a:t>applications of wideband digital modulation</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kern="100" dirty="0">
                          <a:latin typeface="Times New Roman"/>
                          <a:ea typeface="바탕"/>
                          <a:cs typeface="Times New Roman"/>
                        </a:rPr>
                        <a:t>145-2/7</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12615">
                <a:tc>
                  <a:txBody>
                    <a:bodyPr/>
                    <a:lstStyle/>
                    <a:p>
                      <a:pPr>
                        <a:spcAft>
                          <a:spcPts val="0"/>
                        </a:spcAft>
                      </a:pPr>
                      <a:r>
                        <a:rPr lang="en-GB" sz="1400" kern="100" dirty="0">
                          <a:latin typeface="Times New Roman"/>
                          <a:ea typeface="바탕"/>
                          <a:cs typeface="Times New Roman"/>
                        </a:rPr>
                        <a:t>RA.1272-1</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r>
                        <a:rPr lang="en-GB" sz="1400" kern="100" dirty="0">
                          <a:latin typeface="Times New Roman"/>
                          <a:ea typeface="바탕"/>
                          <a:cs typeface="Times New Roman"/>
                        </a:rPr>
                        <a:t>Protection of radio astronomy measurements above 60 GHz from ground based </a:t>
                      </a:r>
                      <a:endParaRPr lang="en-GB" sz="1400" kern="100" dirty="0" smtClean="0">
                        <a:latin typeface="Times New Roman"/>
                        <a:ea typeface="바탕"/>
                        <a:cs typeface="Times New Roman"/>
                      </a:endParaRPr>
                    </a:p>
                    <a:p>
                      <a:pPr algn="l">
                        <a:spcAft>
                          <a:spcPts val="0"/>
                        </a:spcAft>
                      </a:pPr>
                      <a:r>
                        <a:rPr lang="en-GB" sz="1400" kern="100" dirty="0" smtClean="0">
                          <a:latin typeface="Times New Roman"/>
                          <a:ea typeface="바탕"/>
                          <a:cs typeface="Times New Roman"/>
                        </a:rPr>
                        <a:t>interference</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en-GB" sz="1400" kern="100" dirty="0">
                          <a:latin typeface="Times New Roman"/>
                          <a:ea typeface="바탕"/>
                          <a:cs typeface="Times New Roman"/>
                        </a:rPr>
                        <a:t>145-2/7</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12615">
                <a:tc>
                  <a:txBody>
                    <a:bodyPr/>
                    <a:lstStyle/>
                    <a:p>
                      <a:pPr>
                        <a:spcAft>
                          <a:spcPts val="0"/>
                        </a:spcAft>
                      </a:pPr>
                      <a:r>
                        <a:rPr lang="en-GB" sz="1400" kern="100">
                          <a:latin typeface="Times New Roman"/>
                          <a:ea typeface="바탕"/>
                          <a:cs typeface="Times New Roman"/>
                        </a:rPr>
                        <a:t>RA.1417</a:t>
                      </a:r>
                      <a:endParaRPr lang="ko-KR" sz="1400" kern="10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a:spcAft>
                          <a:spcPts val="0"/>
                        </a:spcAft>
                      </a:pPr>
                      <a:r>
                        <a:rPr lang="en-GB" sz="1400" kern="100" dirty="0">
                          <a:latin typeface="Times New Roman"/>
                          <a:ea typeface="바탕"/>
                          <a:cs typeface="Times New Roman"/>
                        </a:rPr>
                        <a:t>A radio-quiet zone in the vicinity of the L</a:t>
                      </a:r>
                      <a:r>
                        <a:rPr lang="en-GB" sz="1400" kern="100" baseline="-25000" dirty="0">
                          <a:latin typeface="Times New Roman"/>
                          <a:ea typeface="바탕"/>
                          <a:cs typeface="Times New Roman"/>
                        </a:rPr>
                        <a:t>2</a:t>
                      </a:r>
                      <a:r>
                        <a:rPr lang="en-GB" sz="1400" kern="100" dirty="0">
                          <a:latin typeface="Times New Roman"/>
                          <a:ea typeface="바탕"/>
                          <a:cs typeface="Times New Roman"/>
                        </a:rPr>
                        <a:t> Sun-Earth Lagrange point</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en-GB" sz="1400" kern="100" dirty="0">
                          <a:latin typeface="Times New Roman"/>
                          <a:ea typeface="바탕"/>
                          <a:cs typeface="Times New Roman"/>
                        </a:rPr>
                        <a:t>147/7</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468923">
                <a:tc>
                  <a:txBody>
                    <a:bodyPr/>
                    <a:lstStyle/>
                    <a:p>
                      <a:pPr>
                        <a:spcAft>
                          <a:spcPts val="0"/>
                        </a:spcAft>
                      </a:pPr>
                      <a:r>
                        <a:rPr lang="en-GB" sz="1400" kern="100">
                          <a:latin typeface="Times New Roman"/>
                          <a:ea typeface="바탕"/>
                          <a:cs typeface="Times New Roman"/>
                        </a:rPr>
                        <a:t>RA.1513-1</a:t>
                      </a:r>
                      <a:endParaRPr lang="ko-KR" sz="1400" kern="10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a:spcAft>
                          <a:spcPts val="0"/>
                        </a:spcAft>
                      </a:pPr>
                      <a:r>
                        <a:rPr lang="en-GB" sz="1400" kern="100" dirty="0">
                          <a:latin typeface="Times New Roman"/>
                          <a:ea typeface="바탕"/>
                          <a:cs typeface="Times New Roman"/>
                        </a:rPr>
                        <a:t>Levels of data loss to radio astronomy observations and percentage-of-time </a:t>
                      </a:r>
                      <a:endParaRPr lang="en-GB" sz="1400" kern="100" dirty="0" smtClean="0">
                        <a:latin typeface="Times New Roman"/>
                        <a:ea typeface="바탕"/>
                        <a:cs typeface="Times New Roman"/>
                      </a:endParaRPr>
                    </a:p>
                    <a:p>
                      <a:pPr algn="l">
                        <a:spcAft>
                          <a:spcPts val="0"/>
                        </a:spcAft>
                      </a:pPr>
                      <a:r>
                        <a:rPr lang="en-GB" sz="1400" kern="100" dirty="0" smtClean="0">
                          <a:latin typeface="Times New Roman"/>
                          <a:ea typeface="바탕"/>
                          <a:cs typeface="Times New Roman"/>
                        </a:rPr>
                        <a:t>criteria </a:t>
                      </a:r>
                      <a:r>
                        <a:rPr lang="en-GB" sz="1400" kern="100" dirty="0">
                          <a:latin typeface="Times New Roman"/>
                          <a:ea typeface="바탕"/>
                          <a:cs typeface="Times New Roman"/>
                        </a:rPr>
                        <a:t>resulting from degradation by interference for frequency bands allocated </a:t>
                      </a:r>
                      <a:endParaRPr lang="en-GB" sz="1400" kern="100" dirty="0" smtClean="0">
                        <a:latin typeface="Times New Roman"/>
                        <a:ea typeface="바탕"/>
                        <a:cs typeface="Times New Roman"/>
                      </a:endParaRPr>
                    </a:p>
                    <a:p>
                      <a:pPr algn="l">
                        <a:spcAft>
                          <a:spcPts val="0"/>
                        </a:spcAft>
                      </a:pPr>
                      <a:r>
                        <a:rPr lang="en-GB" sz="1400" kern="100" dirty="0" smtClean="0">
                          <a:latin typeface="Times New Roman"/>
                          <a:ea typeface="바탕"/>
                          <a:cs typeface="Times New Roman"/>
                        </a:rPr>
                        <a:t>to </a:t>
                      </a:r>
                      <a:r>
                        <a:rPr lang="en-GB" sz="1400" kern="100" dirty="0">
                          <a:latin typeface="Times New Roman"/>
                          <a:ea typeface="바탕"/>
                          <a:cs typeface="Times New Roman"/>
                        </a:rPr>
                        <a:t>the radio astronomy on a primary basis</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en-GB" sz="1400" kern="100">
                          <a:latin typeface="Times New Roman"/>
                          <a:ea typeface="바탕"/>
                          <a:cs typeface="Times New Roman"/>
                        </a:rPr>
                        <a:t>227/7</a:t>
                      </a:r>
                      <a:endParaRPr lang="ko-KR" sz="1400" kern="10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468923">
                <a:tc>
                  <a:txBody>
                    <a:bodyPr/>
                    <a:lstStyle/>
                    <a:p>
                      <a:pPr>
                        <a:spcAft>
                          <a:spcPts val="0"/>
                        </a:spcAft>
                      </a:pPr>
                      <a:r>
                        <a:rPr lang="en-GB" sz="1400" kern="100" dirty="0">
                          <a:latin typeface="Times New Roman"/>
                          <a:ea typeface="바탕"/>
                          <a:cs typeface="Times New Roman"/>
                        </a:rPr>
                        <a:t>RA.1630</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US" sz="1400" kern="100" dirty="0">
                          <a:latin typeface="Times New Roman"/>
                          <a:ea typeface="바탕"/>
                          <a:cs typeface="Times New Roman"/>
                        </a:rPr>
                        <a:t>Technical and operational characteristics of ground-based astronomy systems </a:t>
                      </a:r>
                      <a:endParaRPr lang="en-US" sz="1400" kern="100" dirty="0" smtClean="0">
                        <a:latin typeface="Times New Roman"/>
                        <a:ea typeface="바탕"/>
                        <a:cs typeface="Times New Roman"/>
                      </a:endParaRPr>
                    </a:p>
                    <a:p>
                      <a:pPr algn="l">
                        <a:spcAft>
                          <a:spcPts val="0"/>
                        </a:spcAft>
                      </a:pPr>
                      <a:r>
                        <a:rPr lang="en-US" sz="1400" kern="100" dirty="0" smtClean="0">
                          <a:latin typeface="Times New Roman"/>
                          <a:ea typeface="바탕"/>
                          <a:cs typeface="Times New Roman"/>
                        </a:rPr>
                        <a:t>for </a:t>
                      </a:r>
                      <a:r>
                        <a:rPr lang="en-US" sz="1400" kern="100" dirty="0">
                          <a:latin typeface="Times New Roman"/>
                          <a:ea typeface="바탕"/>
                          <a:cs typeface="Times New Roman"/>
                        </a:rPr>
                        <a:t>use in sharing studies with active services between 10 THz and 1 000 THz</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kern="100" dirty="0">
                          <a:latin typeface="Times New Roman"/>
                          <a:ea typeface="바탕"/>
                          <a:cs typeface="Times New Roman"/>
                        </a:rPr>
                        <a:t>235/7</a:t>
                      </a:r>
                      <a:endParaRPr lang="ko-KR"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8923">
                <a:tc>
                  <a:txBody>
                    <a:bodyPr/>
                    <a:lstStyle/>
                    <a:p>
                      <a:pPr>
                        <a:spcAft>
                          <a:spcPts val="0"/>
                        </a:spcAft>
                      </a:pPr>
                      <a:r>
                        <a:rPr lang="en-GB" sz="1400" kern="100" dirty="0" smtClean="0">
                          <a:latin typeface="Times New Roman"/>
                          <a:ea typeface="바탕"/>
                          <a:cs typeface="Times New Roman"/>
                        </a:rPr>
                        <a:t>RA.1750</a:t>
                      </a:r>
                      <a:endParaRPr lang="en-GB"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tab pos="2986405" algn="ctr"/>
                          <a:tab pos="5972810" algn="r"/>
                          <a:tab pos="508000" algn="l"/>
                        </a:tabLst>
                        <a:defRPr/>
                      </a:pPr>
                      <a:r>
                        <a:rPr lang="en-GB" sz="1400" b="0" kern="1200" dirty="0" smtClean="0">
                          <a:solidFill>
                            <a:schemeClr val="tx1"/>
                          </a:solidFill>
                          <a:latin typeface="Times New Roman" pitchFamily="18" charset="0"/>
                          <a:ea typeface="+mn-ea"/>
                          <a:cs typeface="Times New Roman" pitchFamily="18" charset="0"/>
                        </a:rPr>
                        <a:t>Mutual planning between the EESS (active) and the RAS in the 94 GHz and </a:t>
                      </a:r>
                    </a:p>
                    <a:p>
                      <a:pPr marL="0" marR="0" indent="0" algn="l" defTabSz="914400" rtl="0" eaLnBrk="1" fontAlgn="auto" latinLnBrk="1" hangingPunct="1">
                        <a:lnSpc>
                          <a:spcPct val="100000"/>
                        </a:lnSpc>
                        <a:spcBef>
                          <a:spcPts val="0"/>
                        </a:spcBef>
                        <a:spcAft>
                          <a:spcPts val="0"/>
                        </a:spcAft>
                        <a:buClrTx/>
                        <a:buSzTx/>
                        <a:buFontTx/>
                        <a:buNone/>
                        <a:tabLst>
                          <a:tab pos="2986405" algn="ctr"/>
                          <a:tab pos="5972810" algn="r"/>
                          <a:tab pos="508000" algn="l"/>
                        </a:tabLst>
                        <a:defRPr/>
                      </a:pPr>
                      <a:r>
                        <a:rPr lang="en-GB" sz="1400" b="0" kern="1200" dirty="0" smtClean="0">
                          <a:solidFill>
                            <a:schemeClr val="tx1"/>
                          </a:solidFill>
                          <a:latin typeface="Times New Roman" pitchFamily="18" charset="0"/>
                          <a:ea typeface="+mn-ea"/>
                          <a:cs typeface="Times New Roman" pitchFamily="18" charset="0"/>
                        </a:rPr>
                        <a:t>130 GHz bands</a:t>
                      </a:r>
                      <a:endParaRPr lang="ko-KR" altLang="en-US" sz="1400" b="0" kern="1200" dirty="0" smtClean="0">
                        <a:solidFill>
                          <a:schemeClr val="tx1"/>
                        </a:solidFill>
                        <a:latin typeface="Times New Roman" pitchFamily="18" charset="0"/>
                        <a:ea typeface="+mn-ea"/>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en-GB" sz="1400" kern="100" dirty="0" smtClean="0">
                          <a:latin typeface="Times New Roman"/>
                          <a:ea typeface="바탕"/>
                          <a:cs typeface="Times New Roman"/>
                        </a:rPr>
                        <a:t>129/7</a:t>
                      </a:r>
                      <a:endParaRPr lang="en-GB" sz="1400" kern="100" dirty="0">
                        <a:latin typeface="Times New Roman"/>
                        <a:ea typeface="바탕"/>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idx="4294967295"/>
          </p:nvPr>
        </p:nvSpPr>
        <p:spPr bwMode="auto">
          <a:xfrm>
            <a:off x="928662" y="1000108"/>
            <a:ext cx="7358082" cy="549275"/>
          </a:xfrm>
          <a:prstGeom prst="rect">
            <a:avLst/>
          </a:prstGeom>
          <a:solidFill>
            <a:schemeClr val="bg1">
              <a:lumMod val="95000"/>
            </a:schemeClr>
          </a:solidFill>
          <a:ln>
            <a:solidFill>
              <a:srgbClr val="000000"/>
            </a:solidFill>
            <a:miter lim="800000"/>
            <a:headEnd/>
            <a:tailEnd/>
          </a:ln>
        </p:spPr>
        <p:txBody>
          <a:bodyPr anchor="ctr" anchorCtr="0"/>
          <a:lstStyle/>
          <a:p>
            <a:r>
              <a:rPr lang="en-US" altLang="ko-KR" sz="2000" b="1"/>
              <a:t>ITU-R Recommendations in the Radio Astronomy Series (1)</a:t>
            </a:r>
          </a:p>
        </p:txBody>
      </p:sp>
      <p:sp>
        <p:nvSpPr>
          <p:cNvPr id="539651" name="Rectangle 3"/>
          <p:cNvSpPr>
            <a:spLocks noGrp="1" noChangeArrowheads="1"/>
          </p:cNvSpPr>
          <p:nvPr>
            <p:ph type="subTitle" idx="4294967295"/>
          </p:nvPr>
        </p:nvSpPr>
        <p:spPr bwMode="auto">
          <a:xfrm>
            <a:off x="0" y="1928802"/>
            <a:ext cx="9144000" cy="4265783"/>
          </a:xfrm>
          <a:prstGeom prst="rect">
            <a:avLst/>
          </a:prstGeom>
          <a:noFill/>
          <a:ln>
            <a:noFill/>
            <a:miter lim="800000"/>
            <a:headEnd/>
            <a:tailEnd/>
          </a:ln>
        </p:spPr>
        <p:txBody>
          <a:bodyPr>
            <a:spAutoFit/>
          </a:bodyPr>
          <a:lstStyle/>
          <a:p>
            <a:pPr marL="0" indent="0">
              <a:lnSpc>
                <a:spcPct val="80000"/>
              </a:lnSpc>
              <a:buFontTx/>
              <a:buNone/>
            </a:pPr>
            <a:endParaRPr lang="en-US" altLang="ko-KR" sz="1000" b="1" dirty="0"/>
          </a:p>
          <a:p>
            <a:pPr marL="0" indent="0" algn="ctr">
              <a:lnSpc>
                <a:spcPct val="80000"/>
              </a:lnSpc>
              <a:buFontTx/>
              <a:buNone/>
            </a:pPr>
            <a:r>
              <a:rPr lang="en-US" altLang="ko-KR" sz="1800" b="1" dirty="0">
                <a:latin typeface="Arial" pitchFamily="34" charset="0"/>
                <a:cs typeface="Arial" pitchFamily="34" charset="0"/>
              </a:rPr>
              <a:t>Basic Protection Criteria</a:t>
            </a:r>
          </a:p>
          <a:p>
            <a:pPr marL="0" indent="0">
              <a:lnSpc>
                <a:spcPct val="80000"/>
              </a:lnSpc>
              <a:buFontTx/>
              <a:buNone/>
            </a:pPr>
            <a:r>
              <a:rPr lang="en-US" altLang="ko-KR" sz="1600" dirty="0">
                <a:latin typeface="Arial" pitchFamily="34" charset="0"/>
                <a:cs typeface="Arial" pitchFamily="34" charset="0"/>
              </a:rPr>
              <a:t>  </a:t>
            </a:r>
            <a:r>
              <a:rPr lang="en-US" altLang="ko-KR" sz="1600" b="1" dirty="0">
                <a:latin typeface="Arial" pitchFamily="34" charset="0"/>
                <a:cs typeface="Arial" pitchFamily="34" charset="0"/>
              </a:rPr>
              <a:t>RA.314  </a:t>
            </a:r>
            <a:r>
              <a:rPr lang="en-US" altLang="ko-KR" sz="1600" dirty="0">
                <a:latin typeface="Arial" pitchFamily="34" charset="0"/>
                <a:cs typeface="Arial" pitchFamily="34" charset="0"/>
              </a:rPr>
              <a:t>Preferred frequency bands for radio astronomical measurements</a:t>
            </a:r>
          </a:p>
          <a:p>
            <a:pPr marL="981075" indent="-981075">
              <a:lnSpc>
                <a:spcPct val="80000"/>
              </a:lnSpc>
              <a:buFontTx/>
              <a:buNone/>
            </a:pPr>
            <a:r>
              <a:rPr lang="en-US" altLang="ko-KR" sz="1600" b="1" dirty="0" smtClean="0">
                <a:latin typeface="Arial" pitchFamily="34" charset="0"/>
                <a:cs typeface="Arial" pitchFamily="34" charset="0"/>
              </a:rPr>
              <a:t>  </a:t>
            </a:r>
            <a:r>
              <a:rPr lang="en-US" altLang="ko-KR" sz="1600" b="1" dirty="0">
                <a:latin typeface="Arial" pitchFamily="34" charset="0"/>
                <a:cs typeface="Arial" pitchFamily="34" charset="0"/>
              </a:rPr>
              <a:t>RA.769  </a:t>
            </a:r>
            <a:r>
              <a:rPr lang="en-US" altLang="ko-KR" sz="1600" dirty="0">
                <a:latin typeface="Arial" pitchFamily="34" charset="0"/>
                <a:cs typeface="Arial" pitchFamily="34" charset="0"/>
              </a:rPr>
              <a:t>Protection criteria used for radio astronomical measurements</a:t>
            </a:r>
          </a:p>
          <a:p>
            <a:pPr marL="981075" indent="-981075">
              <a:lnSpc>
                <a:spcPct val="80000"/>
              </a:lnSpc>
              <a:buFontTx/>
              <a:buNone/>
            </a:pPr>
            <a:r>
              <a:rPr lang="en-US" altLang="ko-KR" sz="1600" b="1" dirty="0" smtClean="0">
                <a:latin typeface="Arial" pitchFamily="34" charset="0"/>
                <a:cs typeface="Arial" pitchFamily="34" charset="0"/>
              </a:rPr>
              <a:t>  </a:t>
            </a:r>
            <a:r>
              <a:rPr lang="en-US" altLang="ko-KR" sz="1600" b="1" dirty="0">
                <a:latin typeface="Arial" pitchFamily="34" charset="0"/>
                <a:cs typeface="Arial" pitchFamily="34" charset="0"/>
              </a:rPr>
              <a:t>RA.1513  </a:t>
            </a:r>
            <a:r>
              <a:rPr lang="en-US" altLang="ko-KR" sz="1600" dirty="0">
                <a:latin typeface="Arial" pitchFamily="34" charset="0"/>
                <a:cs typeface="Arial" pitchFamily="34" charset="0"/>
              </a:rPr>
              <a:t>Levels of data loss to radio astronomy observations and </a:t>
            </a:r>
            <a:r>
              <a:rPr lang="en-US" altLang="ko-KR" sz="1600" dirty="0" smtClean="0">
                <a:latin typeface="Arial" pitchFamily="34" charset="0"/>
                <a:cs typeface="Arial" pitchFamily="34" charset="0"/>
              </a:rPr>
              <a:t>percentage-of-time </a:t>
            </a:r>
            <a:r>
              <a:rPr lang="en-US" altLang="ko-KR" sz="1600" dirty="0">
                <a:latin typeface="Arial" pitchFamily="34" charset="0"/>
                <a:cs typeface="Arial" pitchFamily="34" charset="0"/>
              </a:rPr>
              <a:t>criteria resulting from degradation by interference for frequency bands allocated </a:t>
            </a:r>
            <a:r>
              <a:rPr lang="en-US" altLang="ko-KR" sz="1600" dirty="0" smtClean="0">
                <a:latin typeface="Arial" pitchFamily="34" charset="0"/>
                <a:cs typeface="Arial" pitchFamily="34" charset="0"/>
              </a:rPr>
              <a:t>to radio </a:t>
            </a:r>
            <a:r>
              <a:rPr lang="en-US" altLang="ko-KR" sz="1600" dirty="0">
                <a:latin typeface="Arial" pitchFamily="34" charset="0"/>
                <a:cs typeface="Arial" pitchFamily="34" charset="0"/>
              </a:rPr>
              <a:t>astronomy on a primary basis</a:t>
            </a:r>
          </a:p>
          <a:p>
            <a:pPr marL="981075" indent="-981075">
              <a:lnSpc>
                <a:spcPct val="80000"/>
              </a:lnSpc>
              <a:buFontTx/>
              <a:buNone/>
            </a:pPr>
            <a:endParaRPr lang="en-US" altLang="ko-KR" sz="1600" b="1" dirty="0">
              <a:latin typeface="Arial" pitchFamily="34" charset="0"/>
              <a:cs typeface="Arial" pitchFamily="34" charset="0"/>
            </a:endParaRPr>
          </a:p>
          <a:p>
            <a:pPr marL="981075" indent="-981075" algn="ctr">
              <a:lnSpc>
                <a:spcPct val="80000"/>
              </a:lnSpc>
              <a:buFontTx/>
              <a:buNone/>
            </a:pPr>
            <a:r>
              <a:rPr lang="en-US" altLang="ko-KR" sz="1800" b="1" dirty="0">
                <a:latin typeface="Arial" pitchFamily="34" charset="0"/>
                <a:cs typeface="Arial" pitchFamily="34" charset="0"/>
              </a:rPr>
              <a:t>Coordination Zones</a:t>
            </a:r>
          </a:p>
          <a:p>
            <a:pPr marL="981075" indent="-981075">
              <a:lnSpc>
                <a:spcPct val="80000"/>
              </a:lnSpc>
              <a:buFontTx/>
              <a:buNone/>
            </a:pPr>
            <a:r>
              <a:rPr lang="en-US" altLang="ko-KR" sz="1600" dirty="0">
                <a:latin typeface="Arial" pitchFamily="34" charset="0"/>
                <a:cs typeface="Arial" pitchFamily="34" charset="0"/>
              </a:rPr>
              <a:t>  </a:t>
            </a:r>
            <a:r>
              <a:rPr lang="en-US" altLang="ko-KR" sz="1600" b="1" dirty="0">
                <a:latin typeface="Arial" pitchFamily="34" charset="0"/>
                <a:cs typeface="Arial" pitchFamily="34" charset="0"/>
              </a:rPr>
              <a:t>RA.1031  </a:t>
            </a:r>
            <a:r>
              <a:rPr lang="en-US" altLang="ko-KR" sz="1600" dirty="0">
                <a:latin typeface="Arial" pitchFamily="34" charset="0"/>
                <a:cs typeface="Arial" pitchFamily="34" charset="0"/>
              </a:rPr>
              <a:t>Protection of the radio astronomy service in frequency bands shared </a:t>
            </a:r>
            <a:r>
              <a:rPr lang="en-US" altLang="ko-KR" sz="1600" dirty="0" smtClean="0">
                <a:latin typeface="Arial" pitchFamily="34" charset="0"/>
                <a:cs typeface="Arial" pitchFamily="34" charset="0"/>
              </a:rPr>
              <a:t>with </a:t>
            </a:r>
            <a:r>
              <a:rPr lang="en-US" altLang="ko-KR" sz="1600" dirty="0">
                <a:latin typeface="Arial" pitchFamily="34" charset="0"/>
                <a:cs typeface="Arial" pitchFamily="34" charset="0"/>
              </a:rPr>
              <a:t>other services</a:t>
            </a:r>
          </a:p>
          <a:p>
            <a:pPr marL="981075" indent="-981075">
              <a:lnSpc>
                <a:spcPct val="80000"/>
              </a:lnSpc>
              <a:buFontTx/>
              <a:buNone/>
            </a:pPr>
            <a:r>
              <a:rPr lang="en-US" altLang="ko-KR" sz="1600" b="1" dirty="0" smtClean="0">
                <a:latin typeface="Arial" pitchFamily="34" charset="0"/>
                <a:cs typeface="Arial" pitchFamily="34" charset="0"/>
              </a:rPr>
              <a:t>  </a:t>
            </a:r>
            <a:r>
              <a:rPr lang="en-US" altLang="ko-KR" sz="1600" b="1" dirty="0">
                <a:latin typeface="Arial" pitchFamily="34" charset="0"/>
                <a:cs typeface="Arial" pitchFamily="34" charset="0"/>
              </a:rPr>
              <a:t>RA.1272  </a:t>
            </a:r>
            <a:r>
              <a:rPr lang="en-US" altLang="ko-KR" sz="1600" dirty="0">
                <a:latin typeface="Arial" pitchFamily="34" charset="0"/>
                <a:cs typeface="Arial" pitchFamily="34" charset="0"/>
              </a:rPr>
              <a:t>Protection of radio astronomy measurements above 60 GHz from </a:t>
            </a:r>
            <a:r>
              <a:rPr lang="en-US" altLang="ko-KR" sz="1600" dirty="0" smtClean="0">
                <a:latin typeface="Arial" pitchFamily="34" charset="0"/>
                <a:cs typeface="Arial" pitchFamily="34" charset="0"/>
              </a:rPr>
              <a:t>ground based </a:t>
            </a:r>
            <a:r>
              <a:rPr lang="en-US" altLang="ko-KR" sz="1600" dirty="0">
                <a:latin typeface="Arial" pitchFamily="34" charset="0"/>
                <a:cs typeface="Arial" pitchFamily="34" charset="0"/>
              </a:rPr>
              <a:t>interference</a:t>
            </a:r>
          </a:p>
          <a:p>
            <a:pPr marL="981075" indent="-981075">
              <a:lnSpc>
                <a:spcPct val="80000"/>
              </a:lnSpc>
              <a:buFontTx/>
              <a:buNone/>
            </a:pPr>
            <a:endParaRPr lang="en-US" altLang="ko-KR" sz="1600" dirty="0">
              <a:latin typeface="Arial" pitchFamily="34" charset="0"/>
              <a:cs typeface="Arial" pitchFamily="34" charset="0"/>
            </a:endParaRPr>
          </a:p>
          <a:p>
            <a:pPr marL="981075" indent="-981075" algn="ctr">
              <a:lnSpc>
                <a:spcPct val="80000"/>
              </a:lnSpc>
              <a:buFontTx/>
              <a:buNone/>
            </a:pPr>
            <a:r>
              <a:rPr lang="en-US" altLang="ko-KR" sz="1800" b="1" dirty="0">
                <a:latin typeface="Arial" pitchFamily="34" charset="0"/>
                <a:cs typeface="Arial" pitchFamily="34" charset="0"/>
              </a:rPr>
              <a:t>Out-of-Band and Spurious transmissions</a:t>
            </a:r>
          </a:p>
          <a:p>
            <a:pPr marL="981075" indent="-981075">
              <a:lnSpc>
                <a:spcPct val="80000"/>
              </a:lnSpc>
              <a:buFontTx/>
              <a:buNone/>
            </a:pPr>
            <a:r>
              <a:rPr lang="en-US" altLang="ko-KR" sz="1600" dirty="0">
                <a:latin typeface="Arial" pitchFamily="34" charset="0"/>
                <a:cs typeface="Arial" pitchFamily="34" charset="0"/>
              </a:rPr>
              <a:t>  </a:t>
            </a:r>
            <a:r>
              <a:rPr lang="en-US" altLang="ko-KR" sz="1600" b="1" dirty="0">
                <a:latin typeface="Arial" pitchFamily="34" charset="0"/>
                <a:cs typeface="Arial" pitchFamily="34" charset="0"/>
              </a:rPr>
              <a:t>RA.517  </a:t>
            </a:r>
            <a:r>
              <a:rPr lang="en-US" altLang="ko-KR" sz="1600" dirty="0">
                <a:latin typeface="Arial" pitchFamily="34" charset="0"/>
                <a:cs typeface="Arial" pitchFamily="34" charset="0"/>
              </a:rPr>
              <a:t>Protection of the radio astronomy services from transmitters operating </a:t>
            </a:r>
            <a:r>
              <a:rPr lang="en-US" altLang="ko-KR" sz="1600" dirty="0" smtClean="0">
                <a:latin typeface="Arial" pitchFamily="34" charset="0"/>
                <a:cs typeface="Arial" pitchFamily="34" charset="0"/>
              </a:rPr>
              <a:t>in adjacent </a:t>
            </a:r>
            <a:r>
              <a:rPr lang="en-US" altLang="ko-KR" sz="1600" dirty="0">
                <a:latin typeface="Arial" pitchFamily="34" charset="0"/>
                <a:cs typeface="Arial" pitchFamily="34" charset="0"/>
              </a:rPr>
              <a:t>bands</a:t>
            </a:r>
          </a:p>
          <a:p>
            <a:pPr marL="981075" indent="-981075">
              <a:lnSpc>
                <a:spcPct val="80000"/>
              </a:lnSpc>
              <a:buFontTx/>
              <a:buNone/>
            </a:pPr>
            <a:r>
              <a:rPr lang="en-US" altLang="ko-KR" sz="1600" b="1" dirty="0" smtClean="0">
                <a:latin typeface="Arial" pitchFamily="34" charset="0"/>
                <a:cs typeface="Arial" pitchFamily="34" charset="0"/>
              </a:rPr>
              <a:t>  </a:t>
            </a:r>
            <a:r>
              <a:rPr lang="en-US" altLang="ko-KR" sz="1600" b="1" dirty="0">
                <a:latin typeface="Arial" pitchFamily="34" charset="0"/>
                <a:cs typeface="Arial" pitchFamily="34" charset="0"/>
              </a:rPr>
              <a:t>RA.611  </a:t>
            </a:r>
            <a:r>
              <a:rPr lang="en-US" altLang="ko-KR" sz="1600" dirty="0">
                <a:latin typeface="Arial" pitchFamily="34" charset="0"/>
                <a:cs typeface="Arial" pitchFamily="34" charset="0"/>
              </a:rPr>
              <a:t>Protection of the radio astronomy service from spurious emissions</a:t>
            </a:r>
          </a:p>
          <a:p>
            <a:pPr marL="981075" indent="-981075">
              <a:lnSpc>
                <a:spcPct val="80000"/>
              </a:lnSpc>
              <a:buFontTx/>
              <a:buNone/>
            </a:pPr>
            <a:r>
              <a:rPr lang="en-US" altLang="ko-KR" sz="1600" b="1" dirty="0" smtClean="0">
                <a:latin typeface="Arial" pitchFamily="34" charset="0"/>
                <a:cs typeface="Arial" pitchFamily="34" charset="0"/>
              </a:rPr>
              <a:t>  </a:t>
            </a:r>
            <a:r>
              <a:rPr lang="en-US" altLang="ko-KR" sz="1600" b="1" dirty="0">
                <a:latin typeface="Arial" pitchFamily="34" charset="0"/>
                <a:cs typeface="Arial" pitchFamily="34" charset="0"/>
              </a:rPr>
              <a:t>RA.1237  </a:t>
            </a:r>
            <a:r>
              <a:rPr lang="en-US" altLang="ko-KR" sz="1600" dirty="0">
                <a:latin typeface="Arial" pitchFamily="34" charset="0"/>
                <a:cs typeface="Arial" pitchFamily="34" charset="0"/>
              </a:rPr>
              <a:t>Protection of the radio astronomy service from unwanted emissions </a:t>
            </a:r>
            <a:r>
              <a:rPr lang="en-US" altLang="ko-KR" sz="1600" dirty="0" smtClean="0">
                <a:latin typeface="Arial" pitchFamily="34" charset="0"/>
                <a:cs typeface="Arial" pitchFamily="34" charset="0"/>
              </a:rPr>
              <a:t>resulting </a:t>
            </a:r>
            <a:r>
              <a:rPr lang="en-US" altLang="ko-KR" sz="1600" dirty="0">
                <a:latin typeface="Arial" pitchFamily="34" charset="0"/>
                <a:cs typeface="Arial" pitchFamily="34" charset="0"/>
              </a:rPr>
              <a:t>from applications of wideband digital modulation</a:t>
            </a:r>
            <a:endParaRPr lang="en-US" altLang="ko-KR" sz="1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3" name="Picture 5"/>
          <p:cNvPicPr>
            <a:picLocks noChangeAspect="1" noChangeArrowheads="1"/>
          </p:cNvPicPr>
          <p:nvPr/>
        </p:nvPicPr>
        <p:blipFill>
          <a:blip r:embed="rId2"/>
          <a:srcRect/>
          <a:stretch>
            <a:fillRect/>
          </a:stretch>
        </p:blipFill>
        <p:spPr bwMode="auto">
          <a:xfrm>
            <a:off x="5643570" y="714356"/>
            <a:ext cx="3201988" cy="4537075"/>
          </a:xfrm>
          <a:prstGeom prst="rect">
            <a:avLst/>
          </a:prstGeom>
          <a:noFill/>
          <a:ln w="9525">
            <a:noFill/>
            <a:miter lim="800000"/>
            <a:headEnd/>
            <a:tailEnd/>
          </a:ln>
          <a:effectLst/>
        </p:spPr>
      </p:pic>
      <p:sp>
        <p:nvSpPr>
          <p:cNvPr id="514056" name="Rectangle 8"/>
          <p:cNvSpPr>
            <a:spLocks noChangeArrowheads="1"/>
          </p:cNvSpPr>
          <p:nvPr/>
        </p:nvSpPr>
        <p:spPr bwMode="auto">
          <a:xfrm>
            <a:off x="2000232" y="5456238"/>
            <a:ext cx="3492500" cy="1401762"/>
          </a:xfrm>
          <a:prstGeom prst="rect">
            <a:avLst/>
          </a:prstGeom>
          <a:noFill/>
          <a:ln w="9525">
            <a:noFill/>
            <a:miter lim="800000"/>
            <a:headEnd/>
            <a:tailEnd/>
          </a:ln>
          <a:effectLst/>
        </p:spPr>
        <p:txBody>
          <a:bodyPr lIns="90000" tIns="46800" rIns="90000" bIns="46800" anchor="ctr">
            <a:spAutoFit/>
          </a:bodyPr>
          <a:lstStyle/>
          <a:p>
            <a:pPr algn="ctr">
              <a:lnSpc>
                <a:spcPct val="110000"/>
              </a:lnSpc>
            </a:pPr>
            <a:r>
              <a:rPr lang="en-US" altLang="ko-KR" sz="2600" b="0" dirty="0" smtClean="0">
                <a:solidFill>
                  <a:schemeClr val="accent2"/>
                </a:solidFill>
                <a:latin typeface="HY견고딕" pitchFamily="18" charset="-127"/>
              </a:rPr>
              <a:t>2008.02.14</a:t>
            </a:r>
            <a:endParaRPr lang="en-US" altLang="ko-KR" sz="2600" b="0" dirty="0">
              <a:solidFill>
                <a:schemeClr val="accent2"/>
              </a:solidFill>
              <a:latin typeface="HY견고딕" pitchFamily="18" charset="-127"/>
            </a:endParaRPr>
          </a:p>
          <a:p>
            <a:pPr algn="ctr">
              <a:lnSpc>
                <a:spcPct val="110000"/>
              </a:lnSpc>
            </a:pPr>
            <a:r>
              <a:rPr lang="en-US" altLang="ko-KR" sz="2600" b="0" dirty="0" err="1">
                <a:solidFill>
                  <a:schemeClr val="accent2"/>
                </a:solidFill>
                <a:latin typeface="HY견고딕" pitchFamily="18" charset="-127"/>
              </a:rPr>
              <a:t>HyunSoo</a:t>
            </a:r>
            <a:r>
              <a:rPr lang="en-US" altLang="ko-KR" sz="2600" b="0" dirty="0">
                <a:solidFill>
                  <a:schemeClr val="accent2"/>
                </a:solidFill>
                <a:latin typeface="HY견고딕" pitchFamily="18" charset="-127"/>
              </a:rPr>
              <a:t> Chung</a:t>
            </a:r>
          </a:p>
          <a:p>
            <a:pPr algn="ctr">
              <a:lnSpc>
                <a:spcPct val="110000"/>
              </a:lnSpc>
            </a:pPr>
            <a:r>
              <a:rPr lang="en-US" altLang="ko-KR" sz="2600" b="0" dirty="0">
                <a:solidFill>
                  <a:schemeClr val="accent2"/>
                </a:solidFill>
                <a:latin typeface="HY견고딕" pitchFamily="18" charset="-127"/>
              </a:rPr>
              <a:t>KASI, KOREA</a:t>
            </a:r>
          </a:p>
        </p:txBody>
      </p:sp>
      <p:pic>
        <p:nvPicPr>
          <p:cNvPr id="569345" name="Picture 1"/>
          <p:cNvPicPr>
            <a:picLocks noChangeAspect="1" noChangeArrowheads="1"/>
          </p:cNvPicPr>
          <p:nvPr/>
        </p:nvPicPr>
        <p:blipFill>
          <a:blip r:embed="rId3"/>
          <a:srcRect/>
          <a:stretch>
            <a:fillRect/>
          </a:stretch>
        </p:blipFill>
        <p:spPr bwMode="auto">
          <a:xfrm>
            <a:off x="0" y="714356"/>
            <a:ext cx="5572132" cy="4179098"/>
          </a:xfrm>
          <a:prstGeom prst="rect">
            <a:avLst/>
          </a:prstGeom>
          <a:noFill/>
          <a:ln w="9525">
            <a:noFill/>
            <a:miter lim="800000"/>
            <a:headEnd/>
            <a:tailEnd/>
          </a:ln>
          <a:effectLst/>
        </p:spPr>
      </p:pic>
      <p:pic>
        <p:nvPicPr>
          <p:cNvPr id="50" name="Picture 9" descr="logo"/>
          <p:cNvPicPr>
            <a:picLocks noChangeAspect="1" noChangeArrowheads="1"/>
          </p:cNvPicPr>
          <p:nvPr/>
        </p:nvPicPr>
        <p:blipFill>
          <a:blip r:embed="rId4"/>
          <a:srcRect/>
          <a:stretch>
            <a:fillRect/>
          </a:stretch>
        </p:blipFill>
        <p:spPr bwMode="auto">
          <a:xfrm>
            <a:off x="6084888" y="5922963"/>
            <a:ext cx="2303462" cy="674687"/>
          </a:xfrm>
          <a:prstGeom prst="rect">
            <a:avLst/>
          </a:prstGeom>
          <a:noFill/>
          <a:ln w="9525">
            <a:noFill/>
            <a:miter lim="800000"/>
            <a:headEnd/>
            <a:tailEnd/>
          </a:ln>
        </p:spPr>
      </p:pic>
      <p:grpSp>
        <p:nvGrpSpPr>
          <p:cNvPr id="51" name="Group 12"/>
          <p:cNvGrpSpPr>
            <a:grpSpLocks/>
          </p:cNvGrpSpPr>
          <p:nvPr/>
        </p:nvGrpSpPr>
        <p:grpSpPr bwMode="auto">
          <a:xfrm>
            <a:off x="214313" y="5072063"/>
            <a:ext cx="1508125" cy="1389062"/>
            <a:chOff x="385" y="3339"/>
            <a:chExt cx="950" cy="875"/>
          </a:xfrm>
        </p:grpSpPr>
        <p:pic>
          <p:nvPicPr>
            <p:cNvPr id="52" name="Picture 10"/>
            <p:cNvPicPr>
              <a:picLocks noChangeAspect="1" noChangeArrowheads="1"/>
            </p:cNvPicPr>
            <p:nvPr/>
          </p:nvPicPr>
          <p:blipFill>
            <a:blip r:embed="rId5"/>
            <a:srcRect/>
            <a:stretch>
              <a:fillRect/>
            </a:stretch>
          </p:blipFill>
          <p:spPr bwMode="auto">
            <a:xfrm>
              <a:off x="385" y="3358"/>
              <a:ext cx="950" cy="856"/>
            </a:xfrm>
            <a:prstGeom prst="rect">
              <a:avLst/>
            </a:prstGeom>
            <a:noFill/>
            <a:ln w="9525">
              <a:noFill/>
              <a:miter lim="800000"/>
              <a:headEnd/>
              <a:tailEnd/>
            </a:ln>
          </p:spPr>
        </p:pic>
        <p:pic>
          <p:nvPicPr>
            <p:cNvPr id="53" name="Picture 11"/>
            <p:cNvPicPr>
              <a:picLocks noChangeAspect="1" noChangeArrowheads="1"/>
            </p:cNvPicPr>
            <p:nvPr/>
          </p:nvPicPr>
          <p:blipFill>
            <a:blip r:embed="rId6"/>
            <a:srcRect/>
            <a:stretch>
              <a:fillRect/>
            </a:stretch>
          </p:blipFill>
          <p:spPr bwMode="auto">
            <a:xfrm>
              <a:off x="476" y="3339"/>
              <a:ext cx="754" cy="62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4053"/>
                                        </p:tgtEl>
                                        <p:attrNameLst>
                                          <p:attrName>style.visibility</p:attrName>
                                        </p:attrNameLst>
                                      </p:cBhvr>
                                      <p:to>
                                        <p:strVal val="visible"/>
                                      </p:to>
                                    </p:set>
                                    <p:animEffect transition="in" filter="fade">
                                      <p:cBhvr>
                                        <p:cTn id="7" dur="2000"/>
                                        <p:tgtEl>
                                          <p:spTgt spid="51405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4056"/>
                                        </p:tgtEl>
                                        <p:attrNameLst>
                                          <p:attrName>style.visibility</p:attrName>
                                        </p:attrNameLst>
                                      </p:cBhvr>
                                      <p:to>
                                        <p:strVal val="visible"/>
                                      </p:to>
                                    </p:set>
                                    <p:animEffect transition="in" filter="fade">
                                      <p:cBhvr>
                                        <p:cTn id="11" dur="2000"/>
                                        <p:tgtEl>
                                          <p:spTgt spid="51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Rectangle 3"/>
          <p:cNvSpPr>
            <a:spLocks noChangeArrowheads="1"/>
          </p:cNvSpPr>
          <p:nvPr/>
        </p:nvSpPr>
        <p:spPr bwMode="auto">
          <a:xfrm>
            <a:off x="250825" y="1628775"/>
            <a:ext cx="8686800" cy="4586307"/>
          </a:xfrm>
          <a:prstGeom prst="rect">
            <a:avLst/>
          </a:prstGeom>
          <a:noFill/>
          <a:ln w="9525">
            <a:noFill/>
            <a:miter lim="800000"/>
            <a:headEnd/>
            <a:tailEnd/>
          </a:ln>
          <a:effectLst/>
        </p:spPr>
        <p:txBody>
          <a:bodyPr wrap="square" anchor="ctr" anchorCtr="0">
            <a:normAutofit/>
          </a:bodyPr>
          <a:lstStyle/>
          <a:p>
            <a:pPr algn="ctr" latinLnBrk="0"/>
            <a:r>
              <a:rPr kumimoji="0" lang="en-US" altLang="ko-KR" sz="1800" dirty="0">
                <a:solidFill>
                  <a:schemeClr val="tx1"/>
                </a:solidFill>
                <a:latin typeface="Arial" pitchFamily="34" charset="0"/>
                <a:ea typeface="굴림" pitchFamily="50" charset="-127"/>
              </a:rPr>
              <a:t>Protection of regions in Space</a:t>
            </a:r>
          </a:p>
          <a:p>
            <a:pPr latinLnBrk="0"/>
            <a:r>
              <a:rPr kumimoji="0" lang="en-US" altLang="ko-KR" sz="1800" dirty="0">
                <a:solidFill>
                  <a:schemeClr val="tx1"/>
                </a:solidFill>
                <a:latin typeface="Arial" pitchFamily="34" charset="0"/>
                <a:ea typeface="굴림" pitchFamily="50" charset="-127"/>
              </a:rPr>
              <a:t>RA.479  </a:t>
            </a:r>
            <a:r>
              <a:rPr kumimoji="0" lang="en-US" altLang="ko-KR" sz="1800" b="0" dirty="0">
                <a:solidFill>
                  <a:schemeClr val="tx1"/>
                </a:solidFill>
                <a:latin typeface="Arial" pitchFamily="34" charset="0"/>
                <a:ea typeface="굴림" pitchFamily="50" charset="-127"/>
              </a:rPr>
              <a:t>Protection of frequencies for </a:t>
            </a:r>
            <a:r>
              <a:rPr kumimoji="0" lang="en-US" altLang="ko-KR" sz="1800" b="0" dirty="0" err="1">
                <a:solidFill>
                  <a:schemeClr val="tx1"/>
                </a:solidFill>
                <a:latin typeface="Arial" pitchFamily="34" charset="0"/>
                <a:ea typeface="굴림" pitchFamily="50" charset="-127"/>
              </a:rPr>
              <a:t>radioastronomical</a:t>
            </a:r>
            <a:r>
              <a:rPr kumimoji="0" lang="en-US" altLang="ko-KR" sz="1800" b="0" dirty="0">
                <a:solidFill>
                  <a:schemeClr val="tx1"/>
                </a:solidFill>
                <a:latin typeface="Arial" pitchFamily="34" charset="0"/>
                <a:ea typeface="굴림" pitchFamily="50" charset="-127"/>
              </a:rPr>
              <a:t> measurements in the shielded zone of the Moon</a:t>
            </a:r>
          </a:p>
          <a:p>
            <a:pPr latinLnBrk="0"/>
            <a:endParaRPr kumimoji="0" lang="en-US" altLang="ko-KR" sz="1800" dirty="0">
              <a:solidFill>
                <a:schemeClr val="tx1"/>
              </a:solidFill>
              <a:latin typeface="Arial" pitchFamily="34" charset="0"/>
              <a:ea typeface="굴림" pitchFamily="50" charset="-127"/>
            </a:endParaRPr>
          </a:p>
          <a:p>
            <a:pPr latinLnBrk="0"/>
            <a:r>
              <a:rPr kumimoji="0" lang="en-US" altLang="ko-KR" sz="1800" dirty="0">
                <a:solidFill>
                  <a:schemeClr val="tx1"/>
                </a:solidFill>
                <a:latin typeface="Arial" pitchFamily="34" charset="0"/>
                <a:ea typeface="굴림" pitchFamily="50" charset="-127"/>
              </a:rPr>
              <a:t>RA.1417  </a:t>
            </a:r>
            <a:r>
              <a:rPr kumimoji="0" lang="en-US" altLang="ko-KR" sz="1800" b="0" dirty="0">
                <a:solidFill>
                  <a:schemeClr val="tx1"/>
                </a:solidFill>
                <a:latin typeface="Arial" pitchFamily="34" charset="0"/>
                <a:ea typeface="굴림" pitchFamily="50" charset="-127"/>
              </a:rPr>
              <a:t>A radio-quiet zone in the vicinity of the L2   Sun-Earth Lagrange point</a:t>
            </a:r>
          </a:p>
          <a:p>
            <a:pPr latinLnBrk="0"/>
            <a:endParaRPr kumimoji="0" lang="en-US" altLang="ko-KR" sz="1800" b="0" dirty="0">
              <a:solidFill>
                <a:schemeClr val="tx1"/>
              </a:solidFill>
              <a:latin typeface="Arial" pitchFamily="34" charset="0"/>
              <a:ea typeface="굴림" pitchFamily="50" charset="-127"/>
            </a:endParaRPr>
          </a:p>
          <a:p>
            <a:pPr algn="ctr" latinLnBrk="0"/>
            <a:r>
              <a:rPr kumimoji="0" lang="en-US" altLang="ko-KR" sz="1800" dirty="0">
                <a:solidFill>
                  <a:schemeClr val="tx1"/>
                </a:solidFill>
                <a:latin typeface="Arial" pitchFamily="34" charset="0"/>
                <a:ea typeface="굴림" pitchFamily="50" charset="-127"/>
              </a:rPr>
              <a:t>Miscellaneous</a:t>
            </a:r>
          </a:p>
          <a:p>
            <a:pPr latinLnBrk="0"/>
            <a:r>
              <a:rPr kumimoji="0" lang="en-US" altLang="ko-KR" sz="1800" dirty="0">
                <a:solidFill>
                  <a:schemeClr val="tx1"/>
                </a:solidFill>
                <a:latin typeface="Arial" pitchFamily="34" charset="0"/>
                <a:ea typeface="굴림" pitchFamily="50" charset="-127"/>
              </a:rPr>
              <a:t>RA.1631  </a:t>
            </a:r>
            <a:r>
              <a:rPr kumimoji="0" lang="en-US" altLang="ko-KR" sz="1800" b="0" dirty="0">
                <a:solidFill>
                  <a:schemeClr val="tx1"/>
                </a:solidFill>
                <a:latin typeface="Arial" pitchFamily="34" charset="0"/>
                <a:ea typeface="굴림" pitchFamily="50" charset="-127"/>
              </a:rPr>
              <a:t>Reference radio astronomy antenna pattern  to be used for compatibility analyses between non-GSO systems and radio astronomy service stations based on the </a:t>
            </a:r>
            <a:r>
              <a:rPr kumimoji="0" lang="en-US" altLang="ko-KR" sz="1800" b="0" dirty="0" err="1">
                <a:solidFill>
                  <a:schemeClr val="tx1"/>
                </a:solidFill>
                <a:latin typeface="Arial" pitchFamily="34" charset="0"/>
                <a:ea typeface="굴림" pitchFamily="50" charset="-127"/>
              </a:rPr>
              <a:t>epfd</a:t>
            </a:r>
            <a:r>
              <a:rPr kumimoji="0" lang="en-US" altLang="ko-KR" sz="1800" b="0" dirty="0">
                <a:solidFill>
                  <a:schemeClr val="tx1"/>
                </a:solidFill>
                <a:latin typeface="Arial" pitchFamily="34" charset="0"/>
                <a:ea typeface="굴림" pitchFamily="50" charset="-127"/>
              </a:rPr>
              <a:t> concept</a:t>
            </a:r>
          </a:p>
          <a:p>
            <a:pPr latinLnBrk="0"/>
            <a:endParaRPr kumimoji="0" lang="en-US" altLang="ko-KR" sz="1800" dirty="0">
              <a:solidFill>
                <a:schemeClr val="tx1"/>
              </a:solidFill>
              <a:latin typeface="Arial" pitchFamily="34" charset="0"/>
              <a:ea typeface="굴림" pitchFamily="50" charset="-127"/>
            </a:endParaRPr>
          </a:p>
          <a:p>
            <a:pPr latinLnBrk="0"/>
            <a:r>
              <a:rPr kumimoji="0" lang="en-US" altLang="ko-KR" sz="1800" dirty="0">
                <a:solidFill>
                  <a:schemeClr val="tx1"/>
                </a:solidFill>
                <a:latin typeface="Arial" pitchFamily="34" charset="0"/>
                <a:ea typeface="굴림" pitchFamily="50" charset="-127"/>
              </a:rPr>
              <a:t>RA.1630  </a:t>
            </a:r>
            <a:r>
              <a:rPr kumimoji="0" lang="en-US" altLang="ko-KR" sz="1800" b="0" dirty="0">
                <a:solidFill>
                  <a:schemeClr val="tx1"/>
                </a:solidFill>
                <a:latin typeface="Arial" pitchFamily="34" charset="0"/>
                <a:ea typeface="굴림" pitchFamily="50" charset="-127"/>
              </a:rPr>
              <a:t>Technical and operational characteristics of ground-based astronomy systems for use in sharing studies with active services between 10 THz and 1000 THz </a:t>
            </a:r>
          </a:p>
        </p:txBody>
      </p:sp>
      <p:sp>
        <p:nvSpPr>
          <p:cNvPr id="5" name="Rectangle 2"/>
          <p:cNvSpPr txBox="1">
            <a:spLocks noChangeArrowheads="1"/>
          </p:cNvSpPr>
          <p:nvPr/>
        </p:nvSpPr>
        <p:spPr bwMode="auto">
          <a:xfrm>
            <a:off x="928662" y="1000108"/>
            <a:ext cx="7358082" cy="549275"/>
          </a:xfrm>
          <a:prstGeom prst="rect">
            <a:avLst/>
          </a:prstGeom>
          <a:solidFill>
            <a:schemeClr val="bg1">
              <a:lumMod val="95000"/>
            </a:schemeClr>
          </a:solidFill>
          <a:ln>
            <a:solidFill>
              <a:srgbClr val="000000"/>
            </a:solidFill>
            <a:miter lim="800000"/>
            <a:headEnd/>
            <a:tailEnd/>
          </a:ln>
        </p:spPr>
        <p:txBody>
          <a:bodyPr anchor="ctr" anchorCtr="0"/>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2000" b="1" i="0" u="none" strike="noStrike" kern="0" cap="none" spc="0" normalizeH="0" baseline="0" noProof="0" dirty="0" smtClean="0">
                <a:ln>
                  <a:noFill/>
                </a:ln>
                <a:solidFill>
                  <a:schemeClr val="tx2"/>
                </a:solidFill>
                <a:effectLst/>
                <a:uLnTx/>
                <a:uFillTx/>
                <a:latin typeface="+mj-lt"/>
                <a:ea typeface="+mj-ea"/>
                <a:cs typeface="+mj-cs"/>
              </a:rPr>
              <a:t>ITU-R Recommendations in the Radio Astronomy Series (2)</a:t>
            </a:r>
            <a:endParaRPr kumimoji="1" lang="en-US" altLang="ko-KR" sz="20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bwMode="auto">
          <a:xfrm>
            <a:off x="395288" y="765175"/>
            <a:ext cx="8229600" cy="5619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ko-KR" sz="1600" b="1"/>
              <a:t>Criterion for Interference Threshold in Radio Astronomy</a:t>
            </a:r>
            <a:r>
              <a:rPr lang="en-US" altLang="ko-KR" sz="2800"/>
              <a:t> </a:t>
            </a:r>
          </a:p>
        </p:txBody>
      </p:sp>
      <p:sp>
        <p:nvSpPr>
          <p:cNvPr id="543747" name="Rectangle 3"/>
          <p:cNvSpPr>
            <a:spLocks noChangeArrowheads="1"/>
          </p:cNvSpPr>
          <p:nvPr/>
        </p:nvSpPr>
        <p:spPr bwMode="auto">
          <a:xfrm>
            <a:off x="457200" y="1447800"/>
            <a:ext cx="8135938" cy="5310188"/>
          </a:xfrm>
          <a:prstGeom prst="rect">
            <a:avLst/>
          </a:prstGeom>
          <a:noFill/>
          <a:ln w="9525">
            <a:noFill/>
            <a:miter lim="800000"/>
            <a:headEnd/>
            <a:tailEnd/>
          </a:ln>
          <a:effectLst/>
        </p:spPr>
        <p:txBody>
          <a:bodyPr>
            <a:spAutoFit/>
          </a:bodyPr>
          <a:lstStyle/>
          <a:p>
            <a:pPr latinLnBrk="0"/>
            <a:r>
              <a:rPr kumimoji="0" lang="en-US" altLang="ko-KR" sz="1800" b="0">
                <a:solidFill>
                  <a:schemeClr val="tx1"/>
                </a:solidFill>
                <a:latin typeface="Arial" pitchFamily="34" charset="0"/>
                <a:ea typeface="굴림" pitchFamily="50" charset="-127"/>
              </a:rPr>
              <a:t>As applied in Recommendation RA.769, the </a:t>
            </a:r>
            <a:r>
              <a:rPr kumimoji="0" lang="en-US" altLang="ko-KR" sz="1800" b="0" i="1">
                <a:solidFill>
                  <a:schemeClr val="tx1"/>
                </a:solidFill>
                <a:latin typeface="Arial" pitchFamily="34" charset="0"/>
                <a:ea typeface="굴림" pitchFamily="50" charset="-127"/>
              </a:rPr>
              <a:t>detrimental</a:t>
            </a:r>
            <a:r>
              <a:rPr kumimoji="0" lang="en-US" altLang="ko-KR" sz="1800" b="0">
                <a:solidFill>
                  <a:schemeClr val="tx1"/>
                </a:solidFill>
                <a:latin typeface="Arial" pitchFamily="34" charset="0"/>
                <a:ea typeface="굴림" pitchFamily="50" charset="-127"/>
              </a:rPr>
              <a:t> threshold is the level of interference that introduces at the output of a receiver a change in amplitude (voltage) equal to 1/10 of the rms noise, in a total-power measurement. (CCIR Report 224-1, 1966).</a:t>
            </a:r>
          </a:p>
          <a:p>
            <a:pPr latinLnBrk="0"/>
            <a:endParaRPr kumimoji="0" lang="en-US" altLang="ko-KR" sz="1800" b="0">
              <a:solidFill>
                <a:schemeClr val="tx1"/>
              </a:solidFill>
              <a:latin typeface="Arial" pitchFamily="34" charset="0"/>
              <a:ea typeface="굴림" pitchFamily="50" charset="-127"/>
            </a:endParaRPr>
          </a:p>
          <a:p>
            <a:pPr latinLnBrk="0"/>
            <a:r>
              <a:rPr kumimoji="0" lang="en-US" altLang="ko-KR" sz="1800" b="0">
                <a:solidFill>
                  <a:schemeClr val="tx1"/>
                </a:solidFill>
                <a:latin typeface="Arial" pitchFamily="34" charset="0"/>
                <a:ea typeface="굴림" pitchFamily="50" charset="-127"/>
              </a:rPr>
              <a:t>A more general definition: The threshold level of detrimental interference is that which causes an increase of 10% in the uncertainty of the RA measurements.</a:t>
            </a:r>
          </a:p>
          <a:p>
            <a:pPr latinLnBrk="0"/>
            <a:endParaRPr kumimoji="0" lang="en-US" altLang="ko-KR" sz="1800" b="0">
              <a:solidFill>
                <a:schemeClr val="tx1"/>
              </a:solidFill>
              <a:latin typeface="Arial" pitchFamily="34" charset="0"/>
              <a:ea typeface="굴림" pitchFamily="50" charset="-127"/>
            </a:endParaRPr>
          </a:p>
          <a:p>
            <a:pPr latinLnBrk="0"/>
            <a:r>
              <a:rPr kumimoji="0" lang="en-US" altLang="ko-KR" sz="1800" b="0">
                <a:solidFill>
                  <a:schemeClr val="tx1"/>
                </a:solidFill>
                <a:latin typeface="Arial" pitchFamily="34" charset="0"/>
                <a:ea typeface="굴림" pitchFamily="50" charset="-127"/>
              </a:rPr>
              <a:t>Visualize the effect as:</a:t>
            </a:r>
          </a:p>
          <a:p>
            <a:pPr latinLnBrk="0"/>
            <a:endParaRPr kumimoji="0" lang="en-US" altLang="ko-KR" sz="1800" b="0">
              <a:solidFill>
                <a:schemeClr val="tx1"/>
              </a:solidFill>
              <a:latin typeface="Arial" pitchFamily="34" charset="0"/>
              <a:ea typeface="굴림" pitchFamily="50" charset="-127"/>
            </a:endParaRPr>
          </a:p>
          <a:p>
            <a:pPr latinLnBrk="0"/>
            <a:r>
              <a:rPr kumimoji="0" lang="en-US" altLang="ko-KR" sz="1800" b="0">
                <a:solidFill>
                  <a:schemeClr val="tx1"/>
                </a:solidFill>
                <a:latin typeface="Arial" pitchFamily="34" charset="0"/>
                <a:ea typeface="굴림" pitchFamily="50" charset="-127"/>
              </a:rPr>
              <a:t>	Increasing the length of error bars by 10% in any measurement 	involving the power response,</a:t>
            </a:r>
          </a:p>
          <a:p>
            <a:pPr latinLnBrk="0"/>
            <a:endParaRPr kumimoji="0" lang="en-US" altLang="ko-KR" sz="1800" b="0">
              <a:solidFill>
                <a:schemeClr val="tx1"/>
              </a:solidFill>
              <a:latin typeface="Arial" pitchFamily="34" charset="0"/>
              <a:ea typeface="굴림" pitchFamily="50" charset="-127"/>
            </a:endParaRPr>
          </a:p>
          <a:p>
            <a:pPr latinLnBrk="0"/>
            <a:r>
              <a:rPr kumimoji="0" lang="en-US" altLang="ko-KR" sz="1800" b="0">
                <a:solidFill>
                  <a:schemeClr val="tx1"/>
                </a:solidFill>
                <a:latin typeface="Arial" pitchFamily="34" charset="0"/>
                <a:ea typeface="굴림" pitchFamily="50" charset="-127"/>
              </a:rPr>
              <a:t>	Reducing the effective integration time by 20%.</a:t>
            </a:r>
          </a:p>
          <a:p>
            <a:pPr latinLnBrk="0"/>
            <a:endParaRPr kumimoji="0" lang="en-US" altLang="ko-KR" sz="1800" b="0">
              <a:solidFill>
                <a:schemeClr val="tx1"/>
              </a:solidFill>
              <a:latin typeface="Arial" pitchFamily="34" charset="0"/>
              <a:ea typeface="굴림" pitchFamily="50" charset="-127"/>
            </a:endParaRPr>
          </a:p>
          <a:p>
            <a:pPr latinLnBrk="0"/>
            <a:r>
              <a:rPr kumimoji="0" lang="en-US" altLang="ko-KR" sz="1800" b="0">
                <a:solidFill>
                  <a:schemeClr val="tx1"/>
                </a:solidFill>
                <a:latin typeface="Arial" pitchFamily="34" charset="0"/>
                <a:ea typeface="굴림" pitchFamily="50" charset="-127"/>
              </a:rPr>
              <a:t>To specify the threshold in terms of pfd or spfd of the interfering signal, we need to calculate the </a:t>
            </a:r>
            <a:r>
              <a:rPr kumimoji="0" lang="en-US" altLang="ko-KR" sz="1800" b="0" u="sng">
                <a:solidFill>
                  <a:schemeClr val="tx1"/>
                </a:solidFill>
                <a:latin typeface="Arial" pitchFamily="34" charset="0"/>
                <a:ea typeface="굴림" pitchFamily="50" charset="-127"/>
              </a:rPr>
              <a:t>ratio of interference to noise</a:t>
            </a:r>
            <a:r>
              <a:rPr kumimoji="0" lang="en-US" altLang="ko-KR" sz="1800" b="0">
                <a:solidFill>
                  <a:schemeClr val="tx1"/>
                </a:solidFill>
                <a:latin typeface="Arial" pitchFamily="34" charset="0"/>
                <a:ea typeface="굴림" pitchFamily="50" charset="-127"/>
              </a:rPr>
              <a:t> at the receiver output.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a:solidFill>
                  <a:schemeClr val="bg1"/>
                </a:solidFill>
                <a:latin typeface="Times New Roman" pitchFamily="18" charset="0"/>
                <a:cs typeface="Times New Roman" pitchFamily="18" charset="0"/>
              </a:rPr>
              <a:t>ITU-R </a:t>
            </a:r>
            <a:r>
              <a:rPr lang="en-US" sz="2400" dirty="0" smtClean="0">
                <a:solidFill>
                  <a:schemeClr val="bg1"/>
                </a:solidFill>
                <a:latin typeface="Times New Roman" pitchFamily="18" charset="0"/>
                <a:cs typeface="Times New Roman" pitchFamily="18" charset="0"/>
              </a:rPr>
              <a:t>Questions :</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129-2/7</a:t>
            </a:r>
            <a:endParaRPr lang="ko-KR" altLang="en-US" sz="2400" dirty="0">
              <a:solidFill>
                <a:schemeClr val="bg1"/>
              </a:solidFill>
              <a:latin typeface="Times New Roman" pitchFamily="18" charset="0"/>
              <a:cs typeface="Times New Roman" pitchFamily="18" charset="0"/>
            </a:endParaRPr>
          </a:p>
        </p:txBody>
      </p:sp>
      <p:sp>
        <p:nvSpPr>
          <p:cNvPr id="10" name="Rectangle 1"/>
          <p:cNvSpPr>
            <a:spLocks noChangeArrowheads="1"/>
          </p:cNvSpPr>
          <p:nvPr/>
        </p:nvSpPr>
        <p:spPr bwMode="auto">
          <a:xfrm>
            <a:off x="0" y="785794"/>
            <a:ext cx="9144000" cy="55245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n-GB" sz="1800" dirty="0" smtClean="0">
                <a:latin typeface="Times New Roman" pitchFamily="18" charset="0"/>
                <a:cs typeface="Times New Roman" pitchFamily="18" charset="0"/>
              </a:rPr>
              <a:t>Unwanted emissions radiated from and received by stations of the science services </a:t>
            </a:r>
            <a:br>
              <a:rPr lang="en-GB" sz="1800" dirty="0" smtClean="0">
                <a:latin typeface="Times New Roman" pitchFamily="18" charset="0"/>
                <a:cs typeface="Times New Roman" pitchFamily="18" charset="0"/>
              </a:rPr>
            </a:br>
            <a:r>
              <a:rPr lang="en-GB" sz="1800" dirty="0" smtClean="0">
                <a:latin typeface="Times New Roman" pitchFamily="18" charset="0"/>
                <a:cs typeface="Times New Roman" pitchFamily="18" charset="0"/>
              </a:rPr>
              <a:t>(1990-1993-2003)</a:t>
            </a:r>
            <a:endParaRPr lang="ko-KR" altLang="en-US" sz="1800" dirty="0" smtClean="0">
              <a:latin typeface="Times New Roman" pitchFamily="18" charset="0"/>
              <a:cs typeface="Times New Roman" pitchFamily="18" charset="0"/>
            </a:endParaRPr>
          </a:p>
          <a:p>
            <a:pPr hangingPunct="0"/>
            <a:r>
              <a:rPr lang="en-GB" sz="900" dirty="0" smtClean="0">
                <a:latin typeface="Times New Roman" pitchFamily="18" charset="0"/>
                <a:cs typeface="Times New Roman" pitchFamily="18" charset="0"/>
              </a:rPr>
              <a:t> </a:t>
            </a:r>
            <a:endParaRPr lang="ko-KR" altLang="en-US" sz="1200" dirty="0" smtClean="0">
              <a:latin typeface="Times New Roman" pitchFamily="18" charset="0"/>
              <a:cs typeface="Times New Roman" pitchFamily="18" charset="0"/>
            </a:endParaRPr>
          </a:p>
          <a:p>
            <a:pPr hangingPunct="0"/>
            <a:r>
              <a:rPr lang="en-GB" sz="1400" dirty="0" smtClean="0">
                <a:latin typeface="Times New Roman" pitchFamily="18" charset="0"/>
                <a:cs typeface="Times New Roman" pitchFamily="18" charset="0"/>
              </a:rPr>
              <a:t>The ITU </a:t>
            </a:r>
            <a:r>
              <a:rPr lang="en-GB" sz="1400" dirty="0" err="1" smtClean="0">
                <a:latin typeface="Times New Roman" pitchFamily="18" charset="0"/>
                <a:cs typeface="Times New Roman" pitchFamily="18" charset="0"/>
              </a:rPr>
              <a:t>Radiocommunication</a:t>
            </a:r>
            <a:r>
              <a:rPr lang="en-GB" sz="1400" dirty="0" smtClean="0">
                <a:latin typeface="Times New Roman" pitchFamily="18" charset="0"/>
                <a:cs typeface="Times New Roman" pitchFamily="18" charset="0"/>
              </a:rPr>
              <a:t> Assembly,</a:t>
            </a:r>
          </a:p>
          <a:p>
            <a:pPr hangingPunct="0"/>
            <a:endParaRPr lang="ko-KR" altLang="en-US" sz="1400" dirty="0" smtClean="0">
              <a:latin typeface="Times New Roman" pitchFamily="18" charset="0"/>
              <a:cs typeface="Times New Roman" pitchFamily="18" charset="0"/>
            </a:endParaRPr>
          </a:p>
          <a:p>
            <a:pPr marL="901700" indent="-901700" algn="just" hangingPunct="0"/>
            <a:r>
              <a:rPr lang="en-GB" sz="1400" i="1" dirty="0" smtClean="0">
                <a:solidFill>
                  <a:srgbClr val="FF0000"/>
                </a:solidFill>
                <a:latin typeface="Times New Roman" pitchFamily="18" charset="0"/>
                <a:cs typeface="Times New Roman" pitchFamily="18" charset="0"/>
              </a:rPr>
              <a:t>considering</a:t>
            </a:r>
            <a:endParaRPr lang="ko-KR" altLang="en-US" sz="1400" i="1" dirty="0" smtClean="0">
              <a:solidFill>
                <a:srgbClr val="FF0000"/>
              </a:solidFill>
              <a:latin typeface="Times New Roman" pitchFamily="18" charset="0"/>
              <a:cs typeface="Times New Roman" pitchFamily="18" charset="0"/>
            </a:endParaRPr>
          </a:p>
          <a:p>
            <a:pPr marL="538163" indent="-538163" algn="just" hangingPunct="0"/>
            <a:r>
              <a:rPr lang="en-GB" sz="1400" b="0" dirty="0" smtClean="0">
                <a:latin typeface="Times New Roman" pitchFamily="18" charset="0"/>
                <a:cs typeface="Times New Roman" pitchFamily="18" charset="0"/>
              </a:rPr>
              <a:t>a)	that the radiation of unwanted emissions by space stations or earth stations of the science services could cause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interference to other services;</a:t>
            </a:r>
            <a:endParaRPr lang="ko-KR" altLang="en-US" sz="1400" b="0" dirty="0" smtClean="0">
              <a:latin typeface="Times New Roman" pitchFamily="18" charset="0"/>
              <a:cs typeface="Times New Roman" pitchFamily="18" charset="0"/>
            </a:endParaRPr>
          </a:p>
          <a:p>
            <a:pPr marL="538163" indent="-538163" algn="just" hangingPunct="0"/>
            <a:r>
              <a:rPr lang="en-GB" sz="1400" b="0" dirty="0" smtClean="0">
                <a:latin typeface="Times New Roman" pitchFamily="18" charset="0"/>
                <a:cs typeface="Times New Roman" pitchFamily="18" charset="0"/>
              </a:rPr>
              <a:t>b)	that the radiation of unwanted emissions by other services could cause interference to space stations and earth stations of the science services;</a:t>
            </a:r>
            <a:endParaRPr lang="ko-KR" altLang="en-US" sz="1400" b="0" dirty="0" smtClean="0">
              <a:latin typeface="Times New Roman" pitchFamily="18" charset="0"/>
              <a:cs typeface="Times New Roman" pitchFamily="18" charset="0"/>
            </a:endParaRPr>
          </a:p>
          <a:p>
            <a:pPr marL="538163" indent="-538163" algn="just" hangingPunct="0"/>
            <a:r>
              <a:rPr lang="en-GB" sz="1400" b="0" dirty="0" smtClean="0">
                <a:latin typeface="Times New Roman" pitchFamily="18" charset="0"/>
                <a:cs typeface="Times New Roman" pitchFamily="18" charset="0"/>
              </a:rPr>
              <a:t>c)	that the various radio services differ greatly in the sensitivity of their stations to interference;</a:t>
            </a:r>
            <a:endParaRPr lang="ko-KR" altLang="en-US" sz="1400" b="0" dirty="0" smtClean="0">
              <a:latin typeface="Times New Roman" pitchFamily="18" charset="0"/>
              <a:cs typeface="Times New Roman" pitchFamily="18" charset="0"/>
            </a:endParaRPr>
          </a:p>
          <a:p>
            <a:pPr marL="538163" indent="-538163" algn="just" hangingPunct="0"/>
            <a:r>
              <a:rPr lang="en-GB" sz="1400" b="0" dirty="0" smtClean="0">
                <a:latin typeface="Times New Roman" pitchFamily="18" charset="0"/>
                <a:cs typeface="Times New Roman" pitchFamily="18" charset="0"/>
              </a:rPr>
              <a:t>d)	that the specification of acceptable levels of unwanted emissions must take into account the practical aspects of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achieving these levels;</a:t>
            </a:r>
            <a:endParaRPr lang="ko-KR" altLang="en-US" sz="1400" b="0" dirty="0" smtClean="0">
              <a:latin typeface="Times New Roman" pitchFamily="18" charset="0"/>
              <a:cs typeface="Times New Roman" pitchFamily="18" charset="0"/>
            </a:endParaRPr>
          </a:p>
          <a:p>
            <a:pPr marL="538163" indent="-538163" algn="just" hangingPunct="0"/>
            <a:r>
              <a:rPr lang="en-GB" sz="1400" b="0" dirty="0" smtClean="0">
                <a:latin typeface="Times New Roman" pitchFamily="18" charset="0"/>
                <a:cs typeface="Times New Roman" pitchFamily="18" charset="0"/>
              </a:rPr>
              <a:t>e)	that limitations on the level of unwanted emissions should  take into account the probability of simultaneous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interference to a station from more than one interfering source;</a:t>
            </a:r>
            <a:endParaRPr lang="ko-KR" altLang="en-US" sz="1400" b="0" dirty="0" smtClean="0">
              <a:latin typeface="Times New Roman" pitchFamily="18" charset="0"/>
              <a:cs typeface="Times New Roman" pitchFamily="18" charset="0"/>
            </a:endParaRPr>
          </a:p>
          <a:p>
            <a:pPr marL="538163" indent="-538163" algn="just" hangingPunct="0">
              <a:buAutoNum type="alphaLcParenR" startAt="6"/>
            </a:pPr>
            <a:r>
              <a:rPr lang="en-GB" sz="1400" b="0" dirty="0" smtClean="0">
                <a:latin typeface="Times New Roman" pitchFamily="18" charset="0"/>
                <a:cs typeface="Times New Roman" pitchFamily="18" charset="0"/>
              </a:rPr>
              <a:t>that there is a need to adopt a standard technique for the measurement of unwanted emissions in order to determine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compliance with specified levels of these emissions,</a:t>
            </a:r>
          </a:p>
          <a:p>
            <a:pPr marL="538163" indent="-538163" algn="just" hangingPunct="0">
              <a:buAutoNum type="alphaLcParenR" startAt="6"/>
            </a:pPr>
            <a:endParaRPr lang="ko-KR" altLang="en-US" sz="1400" dirty="0" smtClean="0">
              <a:latin typeface="Times New Roman" pitchFamily="18" charset="0"/>
              <a:cs typeface="Times New Roman" pitchFamily="18" charset="0"/>
            </a:endParaRPr>
          </a:p>
          <a:p>
            <a:pPr marL="538163" indent="-538163" algn="just" hangingPunct="0"/>
            <a:r>
              <a:rPr lang="en-GB" sz="1400" i="1" dirty="0" smtClean="0">
                <a:solidFill>
                  <a:srgbClr val="FF0000"/>
                </a:solidFill>
                <a:latin typeface="Times New Roman" pitchFamily="18" charset="0"/>
                <a:cs typeface="Times New Roman" pitchFamily="18" charset="0"/>
              </a:rPr>
              <a:t>noting</a:t>
            </a:r>
            <a:endParaRPr lang="ko-KR" altLang="en-US" sz="1400" i="1" dirty="0" smtClean="0">
              <a:solidFill>
                <a:srgbClr val="FF0000"/>
              </a:solidFill>
              <a:latin typeface="Times New Roman" pitchFamily="18" charset="0"/>
              <a:cs typeface="Times New Roman" pitchFamily="18" charset="0"/>
            </a:endParaRPr>
          </a:p>
          <a:p>
            <a:pPr marL="538163" indent="-538163" algn="just" hangingPunct="0"/>
            <a:r>
              <a:rPr lang="en-GB" sz="1400" b="0" dirty="0" smtClean="0">
                <a:latin typeface="Times New Roman" pitchFamily="18" charset="0"/>
                <a:cs typeface="Times New Roman" pitchFamily="18" charset="0"/>
              </a:rPr>
              <a:t>a)	that Appendix 3 of the Radio Regulations specifies only the maximum permitted levels of spurious emissions for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transmitters of stations of the space services;</a:t>
            </a:r>
            <a:endParaRPr lang="ko-KR" altLang="en-US" sz="1400" b="0" dirty="0" smtClean="0">
              <a:latin typeface="Times New Roman" pitchFamily="18" charset="0"/>
              <a:cs typeface="Times New Roman" pitchFamily="18" charset="0"/>
            </a:endParaRPr>
          </a:p>
          <a:p>
            <a:pPr marL="538163" indent="-538163" algn="just" hangingPunct="0">
              <a:buAutoNum type="alphaLcParenR" startAt="2"/>
            </a:pPr>
            <a:r>
              <a:rPr lang="en-GB" sz="1400" b="0" dirty="0" smtClean="0">
                <a:latin typeface="Times New Roman" pitchFamily="18" charset="0"/>
                <a:cs typeface="Times New Roman" pitchFamily="18" charset="0"/>
              </a:rPr>
              <a:t>that Recommendation 66 (Rev.WRC-2000commends the ITU-R</a:t>
            </a:r>
            <a:r>
              <a:rPr lang="en-US" sz="1400" b="0" dirty="0" smtClean="0">
                <a:latin typeface="Times New Roman" pitchFamily="18" charset="0"/>
                <a:cs typeface="Times New Roman" pitchFamily="18" charset="0"/>
              </a:rPr>
              <a:t> study the question of unwanted emissions resulting </a:t>
            </a:r>
            <a:br>
              <a:rPr lang="en-US" sz="1400" b="0" dirty="0" smtClean="0">
                <a:latin typeface="Times New Roman" pitchFamily="18" charset="0"/>
                <a:cs typeface="Times New Roman" pitchFamily="18" charset="0"/>
              </a:rPr>
            </a:br>
            <a:r>
              <a:rPr lang="en-US" sz="1400" b="0" dirty="0" smtClean="0">
                <a:latin typeface="Times New Roman" pitchFamily="18" charset="0"/>
                <a:cs typeface="Times New Roman" pitchFamily="18" charset="0"/>
              </a:rPr>
              <a:t>from transmitters of all services and all modulation methods, and on this basis to develop recommendations for</a:t>
            </a:r>
            <a:br>
              <a:rPr lang="en-US" sz="1400" b="0" dirty="0" smtClean="0">
                <a:latin typeface="Times New Roman" pitchFamily="18" charset="0"/>
                <a:cs typeface="Times New Roman" pitchFamily="18" charset="0"/>
              </a:rPr>
            </a:br>
            <a:r>
              <a:rPr lang="en-US" sz="1400" b="0" dirty="0" smtClean="0">
                <a:latin typeface="Times New Roman" pitchFamily="18" charset="0"/>
                <a:cs typeface="Times New Roman" pitchFamily="18" charset="0"/>
              </a:rPr>
              <a:t> maximum permitted levels of unwanted emissions,</a:t>
            </a:r>
          </a:p>
          <a:p>
            <a:pPr marL="538163" indent="-538163" hangingPunct="0">
              <a:buAutoNum type="alphaLcParenR" startAt="2"/>
            </a:pPr>
            <a:endParaRPr lang="ko-KR" altLang="en-US"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129-2/7</a:t>
            </a:r>
            <a:endParaRPr lang="ko-KR" altLang="en-US" sz="2400" dirty="0">
              <a:solidFill>
                <a:schemeClr val="bg1"/>
              </a:solidFill>
            </a:endParaRPr>
          </a:p>
        </p:txBody>
      </p:sp>
      <p:sp>
        <p:nvSpPr>
          <p:cNvPr id="4" name="Rectangle 1"/>
          <p:cNvSpPr>
            <a:spLocks noChangeArrowheads="1"/>
          </p:cNvSpPr>
          <p:nvPr/>
        </p:nvSpPr>
        <p:spPr bwMode="auto">
          <a:xfrm>
            <a:off x="0" y="1317596"/>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538163" indent="-538163">
              <a:lnSpc>
                <a:spcPct val="150000"/>
              </a:lnSpc>
            </a:pPr>
            <a:r>
              <a:rPr lang="en-GB" sz="1400" i="1" dirty="0" smtClean="0">
                <a:solidFill>
                  <a:srgbClr val="FF0000"/>
                </a:solidFill>
                <a:latin typeface="Times New Roman" pitchFamily="18" charset="0"/>
                <a:cs typeface="Times New Roman" pitchFamily="18" charset="0"/>
              </a:rPr>
              <a:t>decides </a:t>
            </a:r>
            <a:r>
              <a:rPr lang="en-GB" sz="1400" dirty="0" smtClean="0">
                <a:solidFill>
                  <a:srgbClr val="FF0000"/>
                </a:solidFill>
                <a:latin typeface="Times New Roman" pitchFamily="18" charset="0"/>
                <a:cs typeface="Times New Roman" pitchFamily="18" charset="0"/>
              </a:rPr>
              <a:t>that the following Question should be studied</a:t>
            </a:r>
          </a:p>
          <a:p>
            <a:pPr marL="538163" indent="-538163">
              <a:lnSpc>
                <a:spcPct val="150000"/>
              </a:lnSpc>
            </a:pPr>
            <a:endParaRPr lang="ko-KR" altLang="en-US" sz="1400" i="1" dirty="0" smtClean="0">
              <a:latin typeface="Times New Roman" pitchFamily="18" charset="0"/>
              <a:cs typeface="Times New Roman" pitchFamily="18" charset="0"/>
            </a:endParaRPr>
          </a:p>
          <a:p>
            <a:pPr marL="538163" indent="-538163" hangingPunct="0">
              <a:lnSpc>
                <a:spcPct val="150000"/>
              </a:lnSpc>
            </a:pPr>
            <a:r>
              <a:rPr lang="en-GB" sz="1400" dirty="0" smtClean="0">
                <a:latin typeface="Times New Roman" pitchFamily="18" charset="0"/>
                <a:cs typeface="Times New Roman" pitchFamily="18" charset="0"/>
              </a:rPr>
              <a:t>1	What limits, based upon practical considerations, should be placed upon the power of unwanted emissions </a:t>
            </a:r>
          </a:p>
          <a:p>
            <a:pPr marL="538163" indent="-538163" hangingPunct="0">
              <a:lnSpc>
                <a:spcPct val="150000"/>
              </a:lnSpc>
            </a:pPr>
            <a:r>
              <a:rPr lang="en-GB" sz="1400" dirty="0" smtClean="0">
                <a:latin typeface="Times New Roman" pitchFamily="18" charset="0"/>
                <a:cs typeface="Times New Roman" pitchFamily="18" charset="0"/>
              </a:rPr>
              <a:t>	 radiated by space and earth stations of the science services in order to protect other services?</a:t>
            </a:r>
            <a:endParaRPr lang="ko-KR" altLang="en-US" sz="1400" dirty="0" smtClean="0">
              <a:latin typeface="Times New Roman" pitchFamily="18" charset="0"/>
              <a:cs typeface="Times New Roman" pitchFamily="18" charset="0"/>
            </a:endParaRPr>
          </a:p>
          <a:p>
            <a:pPr marL="538163" indent="-538163" hangingPunct="0">
              <a:lnSpc>
                <a:spcPct val="150000"/>
              </a:lnSpc>
            </a:pPr>
            <a:r>
              <a:rPr lang="en-GB" sz="1400" dirty="0" smtClean="0">
                <a:latin typeface="Times New Roman" pitchFamily="18" charset="0"/>
                <a:cs typeface="Times New Roman" pitchFamily="18" charset="0"/>
              </a:rPr>
              <a:t>2	What levels of unwanted emissions from stations of other services are acceptable at space and earth stations of the science services?</a:t>
            </a:r>
            <a:endParaRPr lang="ko-KR" altLang="en-US" sz="1400" dirty="0" smtClean="0">
              <a:latin typeface="Times New Roman" pitchFamily="18" charset="0"/>
              <a:cs typeface="Times New Roman" pitchFamily="18" charset="0"/>
            </a:endParaRPr>
          </a:p>
          <a:p>
            <a:pPr marL="538163" indent="-538163" hangingPunct="0">
              <a:lnSpc>
                <a:spcPct val="150000"/>
              </a:lnSpc>
            </a:pPr>
            <a:r>
              <a:rPr lang="en-GB" sz="1400" dirty="0" smtClean="0">
                <a:latin typeface="Times New Roman" pitchFamily="18" charset="0"/>
                <a:cs typeface="Times New Roman" pitchFamily="18" charset="0"/>
              </a:rPr>
              <a:t>3	In what ways can radio astronomy and passive sensor observations be affected by unwanted emissions from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radio transmitters, and from other electrical equipment?</a:t>
            </a:r>
            <a:endParaRPr lang="ko-KR" altLang="en-US" sz="1400" dirty="0" smtClean="0">
              <a:latin typeface="Times New Roman" pitchFamily="18" charset="0"/>
              <a:cs typeface="Times New Roman" pitchFamily="18" charset="0"/>
            </a:endParaRPr>
          </a:p>
          <a:p>
            <a:pPr marL="538163" indent="-538163" hangingPunct="0">
              <a:lnSpc>
                <a:spcPct val="150000"/>
              </a:lnSpc>
              <a:buAutoNum type="arabicPlain" startAt="4"/>
            </a:pPr>
            <a:r>
              <a:rPr lang="en-GB" sz="1400" dirty="0" smtClean="0">
                <a:latin typeface="Times New Roman" pitchFamily="18" charset="0"/>
                <a:cs typeface="Times New Roman" pitchFamily="18" charset="0"/>
              </a:rPr>
              <a:t>What techniques may be employed at space and earth stations of the science services to mitigate the effects of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unwanted emissions?</a:t>
            </a:r>
          </a:p>
          <a:p>
            <a:pPr marL="538163" indent="-538163" hangingPunct="0">
              <a:lnSpc>
                <a:spcPct val="150000"/>
              </a:lnSpc>
              <a:buAutoNum type="arabicPlain" startAt="4"/>
            </a:pPr>
            <a:endParaRPr lang="ko-KR" altLang="en-US" sz="1400" dirty="0" smtClean="0">
              <a:latin typeface="Times New Roman" pitchFamily="18" charset="0"/>
              <a:cs typeface="Times New Roman" pitchFamily="18" charset="0"/>
            </a:endParaRPr>
          </a:p>
          <a:p>
            <a:pPr marL="538163" indent="-538163" hangingPunct="0">
              <a:lnSpc>
                <a:spcPct val="150000"/>
              </a:lnSpc>
            </a:pPr>
            <a:r>
              <a:rPr lang="en-GB" sz="1400" i="1" dirty="0" smtClean="0">
                <a:solidFill>
                  <a:srgbClr val="FF0000"/>
                </a:solidFill>
                <a:latin typeface="Times New Roman" pitchFamily="18" charset="0"/>
                <a:cs typeface="Times New Roman" pitchFamily="18" charset="0"/>
              </a:rPr>
              <a:t>further decides</a:t>
            </a:r>
          </a:p>
          <a:p>
            <a:pPr marL="538163" indent="-538163" hangingPunct="0">
              <a:lnSpc>
                <a:spcPct val="150000"/>
              </a:lnSpc>
            </a:pPr>
            <a:endParaRPr lang="ko-KR" altLang="en-US" sz="1400" i="1" dirty="0" smtClean="0">
              <a:latin typeface="Times New Roman" pitchFamily="18" charset="0"/>
              <a:cs typeface="Times New Roman" pitchFamily="18" charset="0"/>
            </a:endParaRPr>
          </a:p>
          <a:p>
            <a:pPr marL="538163" indent="-538163" hangingPunct="0">
              <a:lnSpc>
                <a:spcPct val="150000"/>
              </a:lnSpc>
            </a:pPr>
            <a:r>
              <a:rPr lang="en-GB" sz="1400" dirty="0" smtClean="0">
                <a:latin typeface="Times New Roman" pitchFamily="18" charset="0"/>
                <a:cs typeface="Times New Roman" pitchFamily="18" charset="0"/>
              </a:rPr>
              <a:t>1</a:t>
            </a:r>
            <a:r>
              <a:rPr lang="en-GB" sz="1400" b="0" dirty="0" smtClean="0">
                <a:latin typeface="Times New Roman" pitchFamily="18" charset="0"/>
                <a:cs typeface="Times New Roman" pitchFamily="18" charset="0"/>
              </a:rPr>
              <a:t>	that the results of the above studies should be included in (a) Recommendation(s);</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2	that the above studies should be completed by 2006.</a:t>
            </a:r>
            <a:endParaRPr lang="ko-KR" altLang="en-US" sz="1400" b="0" dirty="0" smtClean="0">
              <a:latin typeface="Times New Roman" pitchFamily="18" charset="0"/>
              <a:cs typeface="Times New Roman" pitchFamily="18" charset="0"/>
            </a:endParaRPr>
          </a:p>
          <a:p>
            <a:pPr marL="0" marR="0" lvl="0" indent="0" defTabSz="914400" rtl="0" eaLnBrk="0" fontAlgn="base" latinLnBrk="0" hangingPunct="0">
              <a:lnSpc>
                <a:spcPct val="150000"/>
              </a:lnSpc>
              <a:spcBef>
                <a:spcPct val="0"/>
              </a:spcBef>
              <a:spcAft>
                <a:spcPct val="0"/>
              </a:spcAft>
              <a:buClrTx/>
              <a:buSzTx/>
              <a:buFontTx/>
              <a:buNone/>
              <a:tabLst>
                <a:tab pos="504825" algn="l"/>
                <a:tab pos="755650" algn="l"/>
                <a:tab pos="1008063" algn="l"/>
                <a:tab pos="1260475" algn="l"/>
              </a:tabLst>
            </a:pPr>
            <a:endParaRPr kumimoji="1" lang="en-US" altLang="ko-KR" sz="14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145-2/7</a:t>
            </a:r>
            <a:endParaRPr lang="ko-KR" altLang="en-US" sz="2400" dirty="0">
              <a:solidFill>
                <a:schemeClr val="bg1"/>
              </a:solidFill>
            </a:endParaRPr>
          </a:p>
        </p:txBody>
      </p:sp>
      <p:sp>
        <p:nvSpPr>
          <p:cNvPr id="5" name="Rectangle 1"/>
          <p:cNvSpPr>
            <a:spLocks noChangeArrowheads="1"/>
          </p:cNvSpPr>
          <p:nvPr/>
        </p:nvSpPr>
        <p:spPr bwMode="auto">
          <a:xfrm>
            <a:off x="0" y="785794"/>
            <a:ext cx="9144000" cy="611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n-GB" sz="1600" dirty="0" smtClean="0">
                <a:latin typeface="Times New Roman" pitchFamily="18" charset="0"/>
                <a:cs typeface="Times New Roman" pitchFamily="18" charset="0"/>
              </a:rPr>
              <a:t>Technical factors involved in the protection of radio astronomical observations (1990-1993-2000)</a:t>
            </a:r>
          </a:p>
          <a:p>
            <a:pPr hangingPunct="0"/>
            <a:endParaRPr lang="ko-KR" altLang="en-US" sz="1400" b="0" dirty="0" smtClean="0">
              <a:latin typeface="Times New Roman" pitchFamily="18" charset="0"/>
              <a:cs typeface="Times New Roman" pitchFamily="18" charset="0"/>
            </a:endParaRPr>
          </a:p>
          <a:p>
            <a:r>
              <a:rPr lang="en-GB" sz="1400" b="0" dirty="0" smtClean="0">
                <a:latin typeface="Times New Roman" pitchFamily="18" charset="0"/>
                <a:cs typeface="Times New Roman" pitchFamily="18" charset="0"/>
              </a:rPr>
              <a:t>The ITU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Assembly,</a:t>
            </a:r>
            <a:endParaRPr lang="ko-KR" altLang="en-US" sz="1400" b="0" dirty="0" smtClean="0">
              <a:latin typeface="Times New Roman" pitchFamily="18" charset="0"/>
              <a:cs typeface="Times New Roman" pitchFamily="18" charset="0"/>
            </a:endParaRPr>
          </a:p>
          <a:p>
            <a:r>
              <a:rPr lang="en-GB" sz="1400" i="1" dirty="0" smtClean="0">
                <a:solidFill>
                  <a:srgbClr val="FF0000"/>
                </a:solidFill>
                <a:latin typeface="Times New Roman" pitchFamily="18" charset="0"/>
                <a:cs typeface="Times New Roman" pitchFamily="18" charset="0"/>
              </a:rPr>
              <a:t>considering</a:t>
            </a:r>
            <a:endParaRPr lang="ko-KR" altLang="en-US" sz="1400" i="1" dirty="0" smtClean="0">
              <a:solidFill>
                <a:srgbClr val="FF0000"/>
              </a:solidFill>
              <a:latin typeface="Times New Roman" pitchFamily="18" charset="0"/>
              <a:cs typeface="Times New Roman" pitchFamily="18" charset="0"/>
            </a:endParaRPr>
          </a:p>
          <a:p>
            <a:pPr marL="538163" indent="-538163" hangingPunct="0"/>
            <a:r>
              <a:rPr lang="en-GB" sz="1400" b="0" dirty="0" smtClean="0">
                <a:latin typeface="Times New Roman" pitchFamily="18" charset="0"/>
                <a:cs typeface="Times New Roman" pitchFamily="18" charset="0"/>
              </a:rPr>
              <a:t>a)	that radio astronomy is based on the reception of natural emissions at much lower power levels than are generally used in other radio services, and may therefore suffer harmful interference at levels which could be tolerated by many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other services;</a:t>
            </a:r>
            <a:endParaRPr lang="ko-KR" altLang="en-US" sz="1400" b="0" dirty="0" smtClean="0">
              <a:latin typeface="Times New Roman" pitchFamily="18" charset="0"/>
              <a:cs typeface="Times New Roman" pitchFamily="18" charset="0"/>
            </a:endParaRPr>
          </a:p>
          <a:p>
            <a:pPr marL="538163" indent="-538163" hangingPunct="0"/>
            <a:r>
              <a:rPr lang="en-GB" sz="1400" b="0" dirty="0" smtClean="0">
                <a:latin typeface="Times New Roman" pitchFamily="18" charset="0"/>
                <a:cs typeface="Times New Roman" pitchFamily="18" charset="0"/>
              </a:rPr>
              <a:t>b)	that, for an understanding of astronomical phenomena, </a:t>
            </a:r>
            <a:r>
              <a:rPr lang="en-GB" sz="1400" b="0" dirty="0" err="1" smtClean="0">
                <a:latin typeface="Times New Roman" pitchFamily="18" charset="0"/>
                <a:cs typeface="Times New Roman" pitchFamily="18" charset="0"/>
              </a:rPr>
              <a:t>radioastronomers</a:t>
            </a:r>
            <a:r>
              <a:rPr lang="en-GB" sz="1400" b="0" dirty="0" smtClean="0">
                <a:latin typeface="Times New Roman" pitchFamily="18" charset="0"/>
                <a:cs typeface="Times New Roman" pitchFamily="18" charset="0"/>
              </a:rPr>
              <a:t> must observe both at specific and immutable line frequencies and also in a series of bands throughout the continuum spectrum;</a:t>
            </a:r>
            <a:endParaRPr lang="ko-KR" altLang="en-US" sz="1400" b="0" dirty="0" smtClean="0">
              <a:latin typeface="Times New Roman" pitchFamily="18" charset="0"/>
              <a:cs typeface="Times New Roman" pitchFamily="18" charset="0"/>
            </a:endParaRPr>
          </a:p>
          <a:p>
            <a:pPr marL="538163" indent="-538163" hangingPunct="0">
              <a:buAutoNum type="alphaLcParenR" startAt="3"/>
            </a:pPr>
            <a:r>
              <a:rPr lang="en-GB" sz="1400" b="0" dirty="0" smtClean="0">
                <a:latin typeface="Times New Roman" pitchFamily="18" charset="0"/>
                <a:cs typeface="Times New Roman" pitchFamily="18" charset="0"/>
              </a:rPr>
              <a:t>that existing measures to protect the radio astronomy service are based on the assumption that the radio astronomy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stations are located on Earth,</a:t>
            </a:r>
          </a:p>
          <a:p>
            <a:pPr marL="538163" indent="-538163" hangingPunct="0">
              <a:buAutoNum type="alphaLcParenR" startAt="3"/>
            </a:pPr>
            <a:endParaRPr lang="ko-KR" altLang="en-US" sz="1400" b="0" dirty="0" smtClean="0">
              <a:latin typeface="Times New Roman" pitchFamily="18" charset="0"/>
              <a:cs typeface="Times New Roman" pitchFamily="18" charset="0"/>
            </a:endParaRPr>
          </a:p>
          <a:p>
            <a:pPr marL="538163" indent="-538163"/>
            <a:r>
              <a:rPr lang="en-GB" sz="1400" i="1" dirty="0" smtClean="0">
                <a:solidFill>
                  <a:srgbClr val="FF0000"/>
                </a:solidFill>
                <a:latin typeface="Times New Roman" pitchFamily="18" charset="0"/>
                <a:cs typeface="Times New Roman" pitchFamily="18" charset="0"/>
              </a:rPr>
              <a:t>decides</a:t>
            </a:r>
            <a:r>
              <a:rPr lang="en-GB" sz="1400" dirty="0" smtClean="0">
                <a:solidFill>
                  <a:srgbClr val="FF0000"/>
                </a:solidFill>
                <a:latin typeface="Times New Roman" pitchFamily="18" charset="0"/>
                <a:cs typeface="Times New Roman" pitchFamily="18" charset="0"/>
              </a:rPr>
              <a:t> that the following Question should be studied</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30000"/>
              </a:lnSpc>
            </a:pPr>
            <a:r>
              <a:rPr lang="en-GB" sz="1400" b="0" dirty="0" smtClean="0">
                <a:latin typeface="Times New Roman" pitchFamily="18" charset="0"/>
                <a:cs typeface="Times New Roman" pitchFamily="18" charset="0"/>
              </a:rPr>
              <a:t>1	</a:t>
            </a:r>
            <a:r>
              <a:rPr lang="en-GB" sz="1400" dirty="0" smtClean="0">
                <a:latin typeface="Times New Roman" pitchFamily="18" charset="0"/>
                <a:cs typeface="Times New Roman" pitchFamily="18" charset="0"/>
              </a:rPr>
              <a:t>What are the preferred frequency bands for the radio astronomy service?</a:t>
            </a:r>
            <a:endParaRPr lang="ko-KR" altLang="en-US" sz="1400" dirty="0" smtClean="0">
              <a:latin typeface="Times New Roman" pitchFamily="18" charset="0"/>
              <a:cs typeface="Times New Roman" pitchFamily="18" charset="0"/>
            </a:endParaRPr>
          </a:p>
          <a:p>
            <a:pPr marL="538163" indent="-538163" hangingPunct="0">
              <a:lnSpc>
                <a:spcPct val="130000"/>
              </a:lnSpc>
            </a:pPr>
            <a:r>
              <a:rPr lang="en-GB" sz="1400" dirty="0" smtClean="0">
                <a:latin typeface="Times New Roman" pitchFamily="18" charset="0"/>
                <a:cs typeface="Times New Roman" pitchFamily="18" charset="0"/>
              </a:rPr>
              <a:t>2	What are the characteristics of observational techniques in radio astronomy?</a:t>
            </a:r>
            <a:endParaRPr lang="ko-KR" altLang="en-US" sz="1400" dirty="0" smtClean="0">
              <a:latin typeface="Times New Roman" pitchFamily="18" charset="0"/>
              <a:cs typeface="Times New Roman" pitchFamily="18" charset="0"/>
            </a:endParaRPr>
          </a:p>
          <a:p>
            <a:pPr marL="538163" indent="-538163" hangingPunct="0">
              <a:lnSpc>
                <a:spcPct val="130000"/>
              </a:lnSpc>
            </a:pPr>
            <a:r>
              <a:rPr lang="en-GB" sz="1400" dirty="0" smtClean="0">
                <a:latin typeface="Times New Roman" pitchFamily="18" charset="0"/>
                <a:cs typeface="Times New Roman" pitchFamily="18" charset="0"/>
              </a:rPr>
              <a:t>3	What are the factors which affect the practicability of frequency sharing between radio astronomy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and other radio services?</a:t>
            </a:r>
            <a:endParaRPr lang="ko-KR" altLang="en-US" sz="1400" dirty="0" smtClean="0">
              <a:latin typeface="Times New Roman" pitchFamily="18" charset="0"/>
              <a:cs typeface="Times New Roman" pitchFamily="18" charset="0"/>
            </a:endParaRPr>
          </a:p>
          <a:p>
            <a:pPr marL="538163" indent="-538163" hangingPunct="0">
              <a:lnSpc>
                <a:spcPct val="130000"/>
              </a:lnSpc>
              <a:buAutoNum type="arabicPlain" startAt="4"/>
            </a:pPr>
            <a:r>
              <a:rPr lang="en-GB" sz="1400" dirty="0" smtClean="0">
                <a:latin typeface="Times New Roman" pitchFamily="18" charset="0"/>
                <a:cs typeface="Times New Roman" pitchFamily="18" charset="0"/>
              </a:rPr>
              <a:t>In what ways can radio astronomy observations be affected by spurious and out-of-band emissions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from radio transmitters located in other frequency bands and by other electrical equipment?</a:t>
            </a:r>
          </a:p>
          <a:p>
            <a:pPr marL="538163" indent="-538163" hangingPunct="0">
              <a:buAutoNum type="arabicPlain" startAt="4"/>
            </a:pPr>
            <a:endParaRPr lang="ko-KR" altLang="en-US" sz="1400" b="0" dirty="0" smtClean="0">
              <a:latin typeface="Times New Roman" pitchFamily="18" charset="0"/>
              <a:cs typeface="Times New Roman" pitchFamily="18" charset="0"/>
            </a:endParaRPr>
          </a:p>
          <a:p>
            <a:pPr marL="538163" indent="-538163"/>
            <a:r>
              <a:rPr lang="en-GB" sz="1400" i="1" dirty="0" smtClean="0">
                <a:solidFill>
                  <a:srgbClr val="FF0000"/>
                </a:solidFill>
                <a:latin typeface="Times New Roman" pitchFamily="18" charset="0"/>
                <a:cs typeface="Times New Roman" pitchFamily="18" charset="0"/>
              </a:rPr>
              <a:t>further decides</a:t>
            </a:r>
            <a:endParaRPr lang="ko-KR" altLang="en-US" sz="1400" i="1" dirty="0" smtClean="0">
              <a:solidFill>
                <a:srgbClr val="FF0000"/>
              </a:solidFill>
              <a:latin typeface="Times New Roman" pitchFamily="18" charset="0"/>
              <a:cs typeface="Times New Roman" pitchFamily="18" charset="0"/>
            </a:endParaRPr>
          </a:p>
          <a:p>
            <a:pPr marL="538163" indent="-538163" hangingPunct="0"/>
            <a:r>
              <a:rPr lang="en-GB" sz="1400" b="0" dirty="0" smtClean="0">
                <a:latin typeface="Times New Roman" pitchFamily="18" charset="0"/>
                <a:cs typeface="Times New Roman" pitchFamily="18" charset="0"/>
              </a:rPr>
              <a:t>1	that the results of the above studies should be included in (a) Recommendation(s); </a:t>
            </a:r>
            <a:endParaRPr lang="ko-KR" altLang="en-US" sz="1400" b="0" dirty="0" smtClean="0">
              <a:latin typeface="Times New Roman" pitchFamily="18" charset="0"/>
              <a:cs typeface="Times New Roman" pitchFamily="18" charset="0"/>
            </a:endParaRPr>
          </a:p>
          <a:p>
            <a:pPr marL="538163" indent="-538163" hangingPunct="0"/>
            <a:r>
              <a:rPr lang="en-GB" sz="1400" b="0" dirty="0" smtClean="0">
                <a:latin typeface="Times New Roman" pitchFamily="18" charset="0"/>
                <a:cs typeface="Times New Roman" pitchFamily="18" charset="0"/>
              </a:rPr>
              <a:t>2	that the above studies should be completed by 2006.</a:t>
            </a:r>
            <a:endParaRPr lang="ko-KR" altLang="en-US" sz="1400" b="0" dirty="0" smtClean="0">
              <a:latin typeface="Times New Roman" pitchFamily="18" charset="0"/>
              <a:cs typeface="Times New Roman" pitchFamily="18" charset="0"/>
            </a:endParaRPr>
          </a:p>
          <a:p>
            <a:pPr hangingPunct="0"/>
            <a:r>
              <a:rPr lang="en-GB" sz="1400" b="0" dirty="0" smtClean="0">
                <a:latin typeface="Times New Roman" pitchFamily="18" charset="0"/>
                <a:cs typeface="Times New Roman" pitchFamily="18" charset="0"/>
              </a:rPr>
              <a:t> </a:t>
            </a:r>
            <a:endParaRPr lang="ko-KR" altLang="en-US" sz="1400" b="0" dirty="0" smtClean="0">
              <a:latin typeface="Times New Roman" pitchFamily="18" charset="0"/>
              <a:cs typeface="Times New Roman" pitchFamily="18" charset="0"/>
            </a:endParaRPr>
          </a:p>
          <a:p>
            <a:pPr hangingPunct="0"/>
            <a:r>
              <a:rPr lang="en-GB" sz="1400" b="0" dirty="0" smtClean="0">
                <a:latin typeface="Times New Roman" pitchFamily="18" charset="0"/>
                <a:cs typeface="Times New Roman" pitchFamily="18" charset="0"/>
              </a:rPr>
              <a:t>NOTE 1 – Question ITU-R 230/7 deals with radio astronomy observations from space.</a:t>
            </a:r>
            <a:endParaRPr lang="ko-KR" altLang="en-US" sz="1400" b="0" dirty="0" smtClean="0">
              <a:latin typeface="Times New Roman" pitchFamily="18" charset="0"/>
              <a:cs typeface="Times New Roman" pitchFamily="18" charset="0"/>
            </a:endParaRPr>
          </a:p>
          <a:p>
            <a:pPr marL="538163" indent="-538163" hangingPunct="0">
              <a:buAutoNum type="alphaLcParenR" startAt="2"/>
            </a:pPr>
            <a:endParaRPr lang="ko-KR" altLang="en-US" sz="1400" b="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146-2/7</a:t>
            </a:r>
            <a:endParaRPr lang="ko-KR" altLang="en-US" sz="2400" dirty="0">
              <a:solidFill>
                <a:schemeClr val="bg1"/>
              </a:solidFill>
            </a:endParaRPr>
          </a:p>
        </p:txBody>
      </p:sp>
      <p:sp>
        <p:nvSpPr>
          <p:cNvPr id="3" name="Rectangle 1"/>
          <p:cNvSpPr>
            <a:spLocks noChangeArrowheads="1"/>
          </p:cNvSpPr>
          <p:nvPr/>
        </p:nvSpPr>
        <p:spPr bwMode="auto">
          <a:xfrm>
            <a:off x="0" y="785794"/>
            <a:ext cx="914400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hangingPunct="0"/>
            <a:r>
              <a:rPr lang="en-GB" sz="1800" dirty="0" smtClean="0">
                <a:solidFill>
                  <a:srgbClr val="FF0000"/>
                </a:solidFill>
                <a:latin typeface="Times New Roman" pitchFamily="18" charset="0"/>
                <a:cs typeface="Times New Roman" pitchFamily="18" charset="0"/>
              </a:rPr>
              <a:t>Criteria for evaluation of interference to radio astronomy (1990-1993-2000)</a:t>
            </a:r>
          </a:p>
          <a:p>
            <a:pPr marL="538163" indent="-538163" hangingPunct="0"/>
            <a:endParaRPr lang="ko-KR" altLang="en-US" sz="1400" b="0" dirty="0" smtClean="0">
              <a:latin typeface="Times New Roman" pitchFamily="18" charset="0"/>
              <a:cs typeface="Times New Roman" pitchFamily="18" charset="0"/>
            </a:endParaRPr>
          </a:p>
          <a:p>
            <a:pPr marL="538163" indent="-538163"/>
            <a:r>
              <a:rPr lang="en-GB" sz="1400" b="0" dirty="0" smtClean="0">
                <a:latin typeface="Times New Roman" pitchFamily="18" charset="0"/>
                <a:cs typeface="Times New Roman" pitchFamily="18" charset="0"/>
              </a:rPr>
              <a:t>The ITU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Assembly,</a:t>
            </a:r>
          </a:p>
          <a:p>
            <a:pPr marL="538163" indent="-538163"/>
            <a:endParaRPr lang="ko-KR" altLang="en-US" sz="1400" b="0" dirty="0" smtClean="0">
              <a:latin typeface="Times New Roman" pitchFamily="18" charset="0"/>
              <a:cs typeface="Times New Roman" pitchFamily="18" charset="0"/>
            </a:endParaRPr>
          </a:p>
          <a:p>
            <a:pPr marL="538163" indent="-538163"/>
            <a:r>
              <a:rPr lang="en-GB" sz="1400" i="1" dirty="0" smtClean="0">
                <a:solidFill>
                  <a:srgbClr val="FF0000"/>
                </a:solidFill>
                <a:latin typeface="Times New Roman" pitchFamily="18" charset="0"/>
                <a:cs typeface="Times New Roman" pitchFamily="18" charset="0"/>
              </a:rPr>
              <a:t>considering</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a)	that under the Radio Regulations (RR), frequency bands have been allocated to radio astronomy for both line and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continuum observations;</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b)	that harmful interference to radio astronomy observations may be caused by unwanted signals of very low power;</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c)	that other services operate in many of the bands in which radio astronomy has allocations, or use high-power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transmitters in bands adjacent to, or harmonically related to, those used for radio astronomy;</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d)	that the increasing number of transmissions from spacecraft may introduce problems of interference to radio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astronomy and that these cannot be avoided by choice of site for an observatory or by local protection;</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e)	that the use of orbiting antennas in radio astronomy, both as array elements and as independent radio telescopes,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offers advantages over terrestrial antennas for certain observations;</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f)	that in Recommendation 61</a:t>
            </a:r>
            <a:r>
              <a:rPr lang="en-GB" sz="1400" b="0" dirty="0" smtClean="0">
                <a:latin typeface="Times New Roman" pitchFamily="18" charset="0"/>
                <a:cs typeface="Times New Roman" pitchFamily="18" charset="0"/>
                <a:hlinkClick r:id="" action="ppaction://hlinkfile"/>
              </a:rPr>
              <a:t>*</a:t>
            </a:r>
            <a:r>
              <a:rPr lang="en-GB" sz="1400" b="0" dirty="0" smtClean="0">
                <a:latin typeface="Times New Roman" pitchFamily="18" charset="0"/>
                <a:cs typeface="Times New Roman" pitchFamily="18" charset="0"/>
              </a:rPr>
              <a:t>, the WARC-79 requests information relating to criteria for harmful interference to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radio astronomy;</a:t>
            </a:r>
            <a:endParaRPr lang="ko-KR" altLang="en-US" sz="1400" b="0" dirty="0" smtClean="0">
              <a:latin typeface="Times New Roman" pitchFamily="18" charset="0"/>
              <a:cs typeface="Times New Roman" pitchFamily="18" charset="0"/>
            </a:endParaRPr>
          </a:p>
          <a:p>
            <a:pPr marL="538163" indent="-538163" hangingPunct="0">
              <a:lnSpc>
                <a:spcPct val="150000"/>
              </a:lnSpc>
              <a:buAutoNum type="alphaLcParenR" startAt="7"/>
            </a:pPr>
            <a:r>
              <a:rPr lang="en-GB" sz="1400" b="0" dirty="0" smtClean="0">
                <a:latin typeface="Times New Roman" pitchFamily="18" charset="0"/>
                <a:cs typeface="Times New Roman" pitchFamily="18" charset="0"/>
              </a:rPr>
              <a:t>that in Resolution 63, the WARC-79 invited the ITU-R to continue studies, relating to industrial, scientific and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medical (ISM) equipment, to ensure adequate protection of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services,</a:t>
            </a:r>
          </a:p>
          <a:p>
            <a:pPr marL="538163" indent="-538163" hangingPunct="0">
              <a:lnSpc>
                <a:spcPct val="150000"/>
              </a:lnSpc>
              <a:buFontTx/>
              <a:buAutoNum type="alphaLcParenR" startAt="7"/>
            </a:pPr>
            <a:endParaRPr lang="en-GB" sz="1400" b="0" dirty="0" smtClean="0">
              <a:latin typeface="Times New Roman" pitchFamily="18" charset="0"/>
              <a:cs typeface="Times New Roman" pitchFamily="18" charset="0"/>
              <a:hlinkClick r:id="" action="ppaction://hlinkfile"/>
            </a:endParaRPr>
          </a:p>
          <a:p>
            <a:pPr marL="538163" indent="-538163" hangingPunct="0">
              <a:lnSpc>
                <a:spcPct val="150000"/>
              </a:lnSpc>
            </a:pPr>
            <a:r>
              <a:rPr lang="en-GB" sz="1400" b="0" dirty="0" smtClean="0">
                <a:latin typeface="Times New Roman" pitchFamily="18" charset="0"/>
                <a:cs typeface="Times New Roman" pitchFamily="18" charset="0"/>
                <a:hlinkClick r:id="" action="ppaction://hlinkfile"/>
              </a:rPr>
              <a:t>*</a:t>
            </a:r>
            <a:r>
              <a:rPr lang="en-GB" sz="1400" b="0" dirty="0" smtClean="0">
                <a:latin typeface="Times New Roman" pitchFamily="18" charset="0"/>
                <a:cs typeface="Times New Roman" pitchFamily="18" charset="0"/>
              </a:rPr>
              <a:t> 	This Recommendation was suppressed by WRC-2000.</a:t>
            </a:r>
            <a:endParaRPr lang="ko-KR" altLang="en-US" sz="1400" b="0" dirty="0" smtClean="0">
              <a:latin typeface="Times New Roman" pitchFamily="18" charset="0"/>
              <a:cs typeface="Times New Roman" pitchFamily="18" charset="0"/>
            </a:endParaRPr>
          </a:p>
          <a:p>
            <a:pPr marL="538163" indent="-538163" hangingPunct="0">
              <a:lnSpc>
                <a:spcPct val="150000"/>
              </a:lnSpc>
              <a:buAutoNum type="alphaLcParenR" startAt="7"/>
            </a:pPr>
            <a:endParaRPr lang="ko-KR" altLang="en-US" sz="1400" b="0" dirty="0" smtClean="0">
              <a:latin typeface="Times New Roman" pitchFamily="18" charset="0"/>
              <a:cs typeface="Times New Roman" pitchFamily="18" charset="0"/>
            </a:endParaRPr>
          </a:p>
          <a:p>
            <a:pPr marL="538163" indent="-538163">
              <a:buAutoNum type="alphaLcParenR" startAt="7"/>
            </a:pPr>
            <a:endParaRPr lang="ko-KR" altLang="en-US" sz="1400" b="0" dirty="0" smtClean="0">
              <a:latin typeface="Times New Roman" pitchFamily="18" charset="0"/>
              <a:cs typeface="Times New Roman" pitchFamily="18" charset="0"/>
            </a:endParaRPr>
          </a:p>
          <a:p>
            <a:pPr marL="538163" indent="-538163" hangingPunct="0">
              <a:buAutoNum type="alphaLcParenR" startAt="2"/>
            </a:pPr>
            <a:endParaRPr lang="ko-KR" altLang="en-US" sz="1400" b="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146-2/7</a:t>
            </a:r>
            <a:endParaRPr lang="ko-KR" altLang="en-US" sz="2400" dirty="0">
              <a:solidFill>
                <a:schemeClr val="bg1"/>
              </a:solidFill>
            </a:endParaRPr>
          </a:p>
        </p:txBody>
      </p:sp>
      <p:sp>
        <p:nvSpPr>
          <p:cNvPr id="3" name="Rectangle 1"/>
          <p:cNvSpPr>
            <a:spLocks noChangeArrowheads="1"/>
          </p:cNvSpPr>
          <p:nvPr/>
        </p:nvSpPr>
        <p:spPr bwMode="auto">
          <a:xfrm>
            <a:off x="0" y="500042"/>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600" i="1" dirty="0" smtClean="0">
                <a:solidFill>
                  <a:srgbClr val="FF0000"/>
                </a:solidFill>
                <a:latin typeface="Times New Roman" pitchFamily="18" charset="0"/>
                <a:cs typeface="Times New Roman" pitchFamily="18" charset="0"/>
              </a:rPr>
              <a:t>decides</a:t>
            </a:r>
            <a:r>
              <a:rPr lang="en-GB" sz="1600" dirty="0" smtClean="0">
                <a:solidFill>
                  <a:srgbClr val="FF0000"/>
                </a:solidFill>
                <a:latin typeface="Times New Roman" pitchFamily="18" charset="0"/>
                <a:cs typeface="Times New Roman" pitchFamily="18" charset="0"/>
              </a:rPr>
              <a:t> that the following Question should be studied</a:t>
            </a:r>
            <a:endParaRPr lang="ko-KR" altLang="en-US" sz="1600" i="1" dirty="0" smtClean="0">
              <a:solidFill>
                <a:srgbClr val="FF0000"/>
              </a:solidFill>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1	</a:t>
            </a:r>
            <a:r>
              <a:rPr lang="en-GB" sz="1600" b="0" u="sng" dirty="0" smtClean="0">
                <a:latin typeface="Times New Roman" pitchFamily="18" charset="0"/>
                <a:cs typeface="Times New Roman" pitchFamily="18" charset="0"/>
              </a:rPr>
              <a:t>What is the practical interpretation for the radio astronomy service, of harmful interference as defined in RR No. 1.169?</a:t>
            </a:r>
            <a:endParaRPr lang="ko-KR" altLang="en-US" sz="1600" b="0" u="sng" dirty="0" smtClean="0">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2	</a:t>
            </a:r>
            <a:r>
              <a:rPr lang="en-GB" sz="1600" b="0" u="sng" dirty="0" smtClean="0">
                <a:latin typeface="Times New Roman" pitchFamily="18" charset="0"/>
                <a:cs typeface="Times New Roman" pitchFamily="18" charset="0"/>
              </a:rPr>
              <a:t>What are the threshold levels of unwanted signals which, if exceeded for more than specified percentages of time, will cause harmful interference, and what is the dependence of these thresholds on the </a:t>
            </a:r>
            <a:br>
              <a:rPr lang="en-GB" sz="1600" b="0" u="sng" dirty="0" smtClean="0">
                <a:latin typeface="Times New Roman" pitchFamily="18" charset="0"/>
                <a:cs typeface="Times New Roman" pitchFamily="18" charset="0"/>
              </a:rPr>
            </a:br>
            <a:r>
              <a:rPr lang="en-GB" sz="1600" b="0" u="sng" dirty="0" smtClean="0">
                <a:latin typeface="Times New Roman" pitchFamily="18" charset="0"/>
                <a:cs typeface="Times New Roman" pitchFamily="18" charset="0"/>
              </a:rPr>
              <a:t>nature and methods of the radio astronomical observations?</a:t>
            </a:r>
            <a:endParaRPr lang="ko-KR" altLang="en-US" sz="1600" b="0" u="sng" dirty="0" smtClean="0">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3	</a:t>
            </a:r>
            <a:r>
              <a:rPr lang="en-GB" sz="1600" b="0" u="sng" dirty="0" smtClean="0">
                <a:latin typeface="Times New Roman" pitchFamily="18" charset="0"/>
                <a:cs typeface="Times New Roman" pitchFamily="18" charset="0"/>
              </a:rPr>
              <a:t>What are the levels of interference which may occur at typical observatory sites, due to various </a:t>
            </a:r>
            <a:br>
              <a:rPr lang="en-GB" sz="1600" b="0" u="sng" dirty="0" smtClean="0">
                <a:latin typeface="Times New Roman" pitchFamily="18" charset="0"/>
                <a:cs typeface="Times New Roman" pitchFamily="18" charset="0"/>
              </a:rPr>
            </a:br>
            <a:r>
              <a:rPr lang="en-GB" sz="1600" b="0" u="sng" dirty="0" smtClean="0">
                <a:latin typeface="Times New Roman" pitchFamily="18" charset="0"/>
                <a:cs typeface="Times New Roman" pitchFamily="18" charset="0"/>
              </a:rPr>
              <a:t>sources of interference</a:t>
            </a:r>
            <a:r>
              <a:rPr lang="en-GB" sz="1600" b="0" dirty="0" smtClean="0">
                <a:latin typeface="Times New Roman" pitchFamily="18" charset="0"/>
                <a:cs typeface="Times New Roman" pitchFamily="18" charset="0"/>
              </a:rPr>
              <a:t>, including:</a:t>
            </a:r>
            <a:endParaRPr lang="ko-KR" altLang="en-US" sz="1600" b="0" dirty="0" smtClean="0">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3.1	transmissions of other services operating in the bands used for radio astronomy observations;</a:t>
            </a:r>
            <a:endParaRPr lang="ko-KR" altLang="en-US" sz="1600" b="0" dirty="0" smtClean="0">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3.2	harmonics, </a:t>
            </a:r>
            <a:r>
              <a:rPr lang="en-GB" sz="1600" b="0" dirty="0" err="1" smtClean="0">
                <a:latin typeface="Times New Roman" pitchFamily="18" charset="0"/>
                <a:cs typeface="Times New Roman" pitchFamily="18" charset="0"/>
              </a:rPr>
              <a:t>intermodulation</a:t>
            </a:r>
            <a:r>
              <a:rPr lang="en-GB" sz="1600" b="0" dirty="0" smtClean="0">
                <a:latin typeface="Times New Roman" pitchFamily="18" charset="0"/>
                <a:cs typeface="Times New Roman" pitchFamily="18" charset="0"/>
              </a:rPr>
              <a:t> products, and sidebands from transmitters in other frequency bands;</a:t>
            </a:r>
            <a:endParaRPr lang="ko-KR" altLang="en-US" sz="1600" b="0" dirty="0" smtClean="0">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3.3	other sources of electrical interference including ISM equipment?</a:t>
            </a:r>
            <a:endParaRPr lang="ko-KR" altLang="en-US" sz="1600" b="0" dirty="0" smtClean="0">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4	</a:t>
            </a:r>
            <a:r>
              <a:rPr lang="en-GB" sz="1600" b="0" u="sng" dirty="0" smtClean="0">
                <a:latin typeface="Times New Roman" pitchFamily="18" charset="0"/>
                <a:cs typeface="Times New Roman" pitchFamily="18" charset="0"/>
              </a:rPr>
              <a:t>What is the influence of reflections from aircraft and Earth satellites in increasing the risk of </a:t>
            </a:r>
            <a:br>
              <a:rPr lang="en-GB" sz="1600" b="0" u="sng" dirty="0" smtClean="0">
                <a:latin typeface="Times New Roman" pitchFamily="18" charset="0"/>
                <a:cs typeface="Times New Roman" pitchFamily="18" charset="0"/>
              </a:rPr>
            </a:br>
            <a:r>
              <a:rPr lang="en-GB" sz="1600" b="0" u="sng" dirty="0" smtClean="0">
                <a:latin typeface="Times New Roman" pitchFamily="18" charset="0"/>
                <a:cs typeface="Times New Roman" pitchFamily="18" charset="0"/>
              </a:rPr>
              <a:t>interference?</a:t>
            </a:r>
            <a:endParaRPr lang="ko-KR" altLang="en-US" sz="1600" b="0" u="sng" dirty="0" smtClean="0">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5	</a:t>
            </a:r>
            <a:r>
              <a:rPr lang="en-GB" sz="1600" b="0" u="sng" dirty="0" smtClean="0">
                <a:latin typeface="Times New Roman" pitchFamily="18" charset="0"/>
                <a:cs typeface="Times New Roman" pitchFamily="18" charset="0"/>
              </a:rPr>
              <a:t>What is the response of typical radio astronomy receivers to signals in frequency bands adjacent </a:t>
            </a:r>
            <a:br>
              <a:rPr lang="en-GB" sz="1600" b="0" u="sng" dirty="0" smtClean="0">
                <a:latin typeface="Times New Roman" pitchFamily="18" charset="0"/>
                <a:cs typeface="Times New Roman" pitchFamily="18" charset="0"/>
              </a:rPr>
            </a:br>
            <a:r>
              <a:rPr lang="en-GB" sz="1600" b="0" u="sng" dirty="0" smtClean="0">
                <a:latin typeface="Times New Roman" pitchFamily="18" charset="0"/>
                <a:cs typeface="Times New Roman" pitchFamily="18" charset="0"/>
              </a:rPr>
              <a:t>to the nominal receiver acceptance band?</a:t>
            </a:r>
            <a:endParaRPr lang="ko-KR" altLang="en-US" sz="1600" b="0" u="sng" dirty="0" smtClean="0">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6	</a:t>
            </a:r>
            <a:r>
              <a:rPr lang="en-GB" sz="1600" b="0" u="sng" dirty="0" smtClean="0">
                <a:latin typeface="Times New Roman" pitchFamily="18" charset="0"/>
                <a:cs typeface="Times New Roman" pitchFamily="18" charset="0"/>
              </a:rPr>
              <a:t>What special precautions may be necessary, on the part of </a:t>
            </a:r>
            <a:r>
              <a:rPr lang="en-GB" sz="1600" b="0" u="sng" dirty="0" err="1" smtClean="0">
                <a:latin typeface="Times New Roman" pitchFamily="18" charset="0"/>
                <a:cs typeface="Times New Roman" pitchFamily="18" charset="0"/>
              </a:rPr>
              <a:t>radioastronomers</a:t>
            </a:r>
            <a:r>
              <a:rPr lang="en-GB" sz="1600" b="0" u="sng" dirty="0" smtClean="0">
                <a:latin typeface="Times New Roman" pitchFamily="18" charset="0"/>
                <a:cs typeface="Times New Roman" pitchFamily="18" charset="0"/>
              </a:rPr>
              <a:t> and the operators of the </a:t>
            </a:r>
            <a:br>
              <a:rPr lang="en-GB" sz="1600" b="0" u="sng" dirty="0" smtClean="0">
                <a:latin typeface="Times New Roman" pitchFamily="18" charset="0"/>
                <a:cs typeface="Times New Roman" pitchFamily="18" charset="0"/>
              </a:rPr>
            </a:br>
            <a:r>
              <a:rPr lang="en-GB" sz="1600" b="0" u="sng" dirty="0" smtClean="0">
                <a:latin typeface="Times New Roman" pitchFamily="18" charset="0"/>
                <a:cs typeface="Times New Roman" pitchFamily="18" charset="0"/>
              </a:rPr>
              <a:t>other services, when a transmitter which is a potential source of interference is on a spacecraft or </a:t>
            </a:r>
            <a:br>
              <a:rPr lang="en-GB" sz="1600" b="0" u="sng" dirty="0" smtClean="0">
                <a:latin typeface="Times New Roman" pitchFamily="18" charset="0"/>
                <a:cs typeface="Times New Roman" pitchFamily="18" charset="0"/>
              </a:rPr>
            </a:br>
            <a:r>
              <a:rPr lang="en-GB" sz="1600" b="0" u="sng" dirty="0" smtClean="0">
                <a:latin typeface="Times New Roman" pitchFamily="18" charset="0"/>
                <a:cs typeface="Times New Roman" pitchFamily="18" charset="0"/>
              </a:rPr>
              <a:t>aircraft within the field of view of a </a:t>
            </a:r>
            <a:r>
              <a:rPr lang="en-GB" sz="1600" b="0" u="sng" dirty="0" err="1" smtClean="0">
                <a:latin typeface="Times New Roman" pitchFamily="18" charset="0"/>
                <a:cs typeface="Times New Roman" pitchFamily="18" charset="0"/>
              </a:rPr>
              <a:t>radioastronomical</a:t>
            </a:r>
            <a:r>
              <a:rPr lang="en-GB" sz="1600" b="0" u="sng" dirty="0" smtClean="0">
                <a:latin typeface="Times New Roman" pitchFamily="18" charset="0"/>
                <a:cs typeface="Times New Roman" pitchFamily="18" charset="0"/>
              </a:rPr>
              <a:t> observatory?</a:t>
            </a:r>
            <a:endParaRPr lang="ko-KR" altLang="en-US" sz="1600" b="0" u="sng" dirty="0" smtClean="0">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7	</a:t>
            </a:r>
            <a:r>
              <a:rPr lang="en-GB" sz="1600" b="0" u="sng" dirty="0" smtClean="0">
                <a:latin typeface="Times New Roman" pitchFamily="18" charset="0"/>
                <a:cs typeface="Times New Roman" pitchFamily="18" charset="0"/>
              </a:rPr>
              <a:t>What are the conditions required to avoid harmful interference to observations involving radio </a:t>
            </a:r>
            <a:br>
              <a:rPr lang="en-GB" sz="1600" b="0" u="sng" dirty="0" smtClean="0">
                <a:latin typeface="Times New Roman" pitchFamily="18" charset="0"/>
                <a:cs typeface="Times New Roman" pitchFamily="18" charset="0"/>
              </a:rPr>
            </a:br>
            <a:r>
              <a:rPr lang="en-GB" sz="1600" b="0" u="sng" dirty="0" smtClean="0">
                <a:latin typeface="Times New Roman" pitchFamily="18" charset="0"/>
                <a:cs typeface="Times New Roman" pitchFamily="18" charset="0"/>
              </a:rPr>
              <a:t>astronomy antennas?</a:t>
            </a:r>
            <a:endParaRPr lang="ko-KR" altLang="en-US" sz="1600" b="0" u="sng" dirty="0" smtClean="0">
              <a:latin typeface="Times New Roman" pitchFamily="18" charset="0"/>
              <a:cs typeface="Times New Roman" pitchFamily="18" charset="0"/>
            </a:endParaRPr>
          </a:p>
          <a:p>
            <a:pPr marL="631825" indent="-631825"/>
            <a:r>
              <a:rPr lang="en-GB" sz="1600" i="1" dirty="0" smtClean="0">
                <a:solidFill>
                  <a:srgbClr val="FF0000"/>
                </a:solidFill>
                <a:latin typeface="Times New Roman" pitchFamily="18" charset="0"/>
                <a:cs typeface="Times New Roman" pitchFamily="18" charset="0"/>
              </a:rPr>
              <a:t>further decides</a:t>
            </a:r>
            <a:endParaRPr lang="ko-KR" altLang="en-US" sz="1600" i="1" dirty="0" smtClean="0">
              <a:solidFill>
                <a:srgbClr val="FF0000"/>
              </a:solidFill>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1	that the results of the above studies should be included in (a) Recommendation(s);</a:t>
            </a:r>
            <a:endParaRPr lang="ko-KR" altLang="en-US" sz="1600" b="0" dirty="0" smtClean="0">
              <a:latin typeface="Times New Roman" pitchFamily="18" charset="0"/>
              <a:cs typeface="Times New Roman" pitchFamily="18" charset="0"/>
            </a:endParaRPr>
          </a:p>
          <a:p>
            <a:pPr marL="631825" indent="-631825" hangingPunct="0"/>
            <a:r>
              <a:rPr lang="en-GB" sz="1600" b="0" dirty="0" smtClean="0">
                <a:latin typeface="Times New Roman" pitchFamily="18" charset="0"/>
                <a:cs typeface="Times New Roman" pitchFamily="18" charset="0"/>
              </a:rPr>
              <a:t>2	that the above studies should be completed by 2006.</a:t>
            </a:r>
            <a:endParaRPr lang="ko-KR" altLang="en-US" sz="1600" b="0" dirty="0" smtClean="0">
              <a:latin typeface="Times New Roman" pitchFamily="18" charset="0"/>
              <a:cs typeface="Times New Roman" pitchFamily="18" charset="0"/>
            </a:endParaRPr>
          </a:p>
          <a:p>
            <a:pPr marL="631825" indent="-631825" hangingPunct="0"/>
            <a:r>
              <a:rPr lang="en-US" sz="1600" b="0" dirty="0" smtClean="0">
                <a:latin typeface="Times New Roman" pitchFamily="18" charset="0"/>
                <a:cs typeface="Times New Roman" pitchFamily="18" charset="0"/>
              </a:rPr>
              <a:t> ______________</a:t>
            </a:r>
            <a:endParaRPr lang="ko-KR" altLang="en-US" sz="1600" b="0" dirty="0" smtClean="0">
              <a:latin typeface="Times New Roman" pitchFamily="18" charset="0"/>
              <a:cs typeface="Times New Roman" pitchFamily="18" charset="0"/>
            </a:endParaRPr>
          </a:p>
          <a:p>
            <a:pPr hangingPunct="0"/>
            <a:r>
              <a:rPr lang="en-GB" sz="1600" b="0" dirty="0" smtClean="0">
                <a:latin typeface="Times New Roman" pitchFamily="18" charset="0"/>
                <a:cs typeface="Times New Roman" pitchFamily="18" charset="0"/>
                <a:hlinkClick r:id="" action="ppaction://hlinkfile"/>
              </a:rPr>
              <a:t>**</a:t>
            </a:r>
            <a:r>
              <a:rPr lang="en-GB" sz="1600" b="0" dirty="0" smtClean="0">
                <a:latin typeface="Times New Roman" pitchFamily="18" charset="0"/>
                <a:cs typeface="Times New Roman" pitchFamily="18" charset="0"/>
              </a:rPr>
              <a:t> 	Propagation data for this study will be required from </a:t>
            </a:r>
            <a:r>
              <a:rPr lang="en-GB" sz="1600" b="0" dirty="0" err="1" smtClean="0">
                <a:latin typeface="Times New Roman" pitchFamily="18" charset="0"/>
                <a:cs typeface="Times New Roman" pitchFamily="18" charset="0"/>
              </a:rPr>
              <a:t>Radiocommunication</a:t>
            </a:r>
            <a:r>
              <a:rPr lang="en-GB" sz="1600" b="0" dirty="0" smtClean="0">
                <a:latin typeface="Times New Roman" pitchFamily="18" charset="0"/>
                <a:cs typeface="Times New Roman" pitchFamily="18" charset="0"/>
              </a:rPr>
              <a:t> Study Group 3.</a:t>
            </a:r>
            <a:endParaRPr lang="ko-KR" altLang="en-US" sz="1600" b="0" dirty="0" smtClean="0">
              <a:latin typeface="Times New Roman" pitchFamily="18" charset="0"/>
              <a:cs typeface="Times New Roman" pitchFamily="18" charset="0"/>
            </a:endParaRPr>
          </a:p>
          <a:p>
            <a:pPr marL="538163" indent="-538163" hangingPunct="0">
              <a:buAutoNum type="alphaLcParenR" startAt="2"/>
            </a:pPr>
            <a:endParaRPr lang="ko-KR" altLang="en-US" sz="1600" b="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14356"/>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hangingPunct="0"/>
            <a:r>
              <a:rPr lang="en-GB" sz="1800" dirty="0" smtClean="0">
                <a:solidFill>
                  <a:schemeClr val="accent2"/>
                </a:solidFill>
                <a:latin typeface="Times New Roman" pitchFamily="18" charset="0"/>
                <a:cs typeface="Times New Roman" pitchFamily="18" charset="0"/>
              </a:rPr>
              <a:t>Frequency utilization on the far side of the Moon </a:t>
            </a:r>
            <a:r>
              <a:rPr lang="en-US" sz="1800" dirty="0" smtClean="0">
                <a:solidFill>
                  <a:schemeClr val="accent2"/>
                </a:solidFill>
                <a:latin typeface="Times New Roman" pitchFamily="18" charset="0"/>
                <a:cs typeface="Times New Roman" pitchFamily="18" charset="0"/>
              </a:rPr>
              <a:t>(1990-1993)</a:t>
            </a:r>
            <a:endParaRPr lang="ko-KR" altLang="en-US" sz="1800" dirty="0" smtClean="0">
              <a:solidFill>
                <a:schemeClr val="accent2"/>
              </a:solidFill>
              <a:latin typeface="Times New Roman" pitchFamily="18" charset="0"/>
              <a:cs typeface="Times New Roman" pitchFamily="18" charset="0"/>
            </a:endParaRPr>
          </a:p>
          <a:p>
            <a:pPr marL="538163" indent="-538163"/>
            <a:endParaRPr lang="en-GB"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The ITU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Assembly,</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i="1" dirty="0" smtClean="0">
                <a:latin typeface="Times New Roman" pitchFamily="18" charset="0"/>
                <a:cs typeface="Times New Roman" pitchFamily="18" charset="0"/>
              </a:rPr>
              <a:t>considering</a:t>
            </a:r>
            <a:endParaRPr lang="ko-KR" altLang="en-US" sz="1400" b="0" i="1"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a)	that some </a:t>
            </a:r>
            <a:r>
              <a:rPr lang="en-GB" sz="1400" b="0" dirty="0" err="1" smtClean="0">
                <a:latin typeface="Times New Roman" pitchFamily="18" charset="0"/>
                <a:cs typeface="Times New Roman" pitchFamily="18" charset="0"/>
              </a:rPr>
              <a:t>radioastronomical</a:t>
            </a:r>
            <a:r>
              <a:rPr lang="en-GB" sz="1400" b="0" dirty="0" smtClean="0">
                <a:latin typeface="Times New Roman" pitchFamily="18" charset="0"/>
                <a:cs typeface="Times New Roman" pitchFamily="18" charset="0"/>
              </a:rPr>
              <a:t> and other scientific experiments are difficult, and perhaps impossible, to carry out on the surface of the Earth by reason of </a:t>
            </a:r>
            <a:r>
              <a:rPr lang="en-GB" sz="1400" b="0" dirty="0" err="1" smtClean="0">
                <a:latin typeface="Times New Roman" pitchFamily="18" charset="0"/>
                <a:cs typeface="Times New Roman" pitchFamily="18" charset="0"/>
              </a:rPr>
              <a:t>tropospheric</a:t>
            </a:r>
            <a:r>
              <a:rPr lang="en-GB" sz="1400" b="0" dirty="0" smtClean="0">
                <a:latin typeface="Times New Roman" pitchFamily="18" charset="0"/>
                <a:cs typeface="Times New Roman" pitchFamily="18" charset="0"/>
              </a:rPr>
              <a:t> and </a:t>
            </a:r>
            <a:r>
              <a:rPr lang="en-GB" sz="1400" b="0" dirty="0" err="1" smtClean="0">
                <a:latin typeface="Times New Roman" pitchFamily="18" charset="0"/>
                <a:cs typeface="Times New Roman" pitchFamily="18" charset="0"/>
              </a:rPr>
              <a:t>ionospheric</a:t>
            </a:r>
            <a:r>
              <a:rPr lang="en-GB" sz="1400" b="0" dirty="0" smtClean="0">
                <a:latin typeface="Times New Roman" pitchFamily="18" charset="0"/>
                <a:cs typeface="Times New Roman" pitchFamily="18" charset="0"/>
              </a:rPr>
              <a:t> absorption and scintillation;</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b)	that the development of spacecraft will enable experiments to be carried out in the relatively quiet environment on the far side of the Moon;</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c)	that in addition to the establishment of line-of-sight communication links for scientific and other purposes between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the Earth and spacecraft, it may be necessary to establish links between stations on the far side of the Moon and other stations either on or visible from the Earth;</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d)	that on the far side of the Moon a great degree of isolation from terrestrial radiation is provided at all radio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frequencies;</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e)	that Nos. 22.22 – 22.25 of the Radio Regulations recognize the necessity of maintaining the shielded zone of the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Moon as an area of great potential for observations by the radio astronomy service and for passive space research and, consequently, as free as possible from transmissions;</a:t>
            </a:r>
            <a:endParaRPr lang="ko-KR" altLang="en-US" sz="1400" b="0" dirty="0" smtClean="0">
              <a:latin typeface="Times New Roman" pitchFamily="18" charset="0"/>
              <a:cs typeface="Times New Roman" pitchFamily="18" charset="0"/>
            </a:endParaRPr>
          </a:p>
          <a:p>
            <a:pPr marL="538163" indent="-538163" hangingPunct="0">
              <a:lnSpc>
                <a:spcPct val="150000"/>
              </a:lnSpc>
              <a:buAutoNum type="alphaLcParenR" startAt="6"/>
            </a:pPr>
            <a:r>
              <a:rPr lang="en-GB" sz="1400" b="0" dirty="0" smtClean="0">
                <a:latin typeface="Times New Roman" pitchFamily="18" charset="0"/>
                <a:cs typeface="Times New Roman" pitchFamily="18" charset="0"/>
              </a:rPr>
              <a:t>that the optimum utilization of frequencies on the far side of the Moon requires better understanding of the shielding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effects due to the presence of the Moon,</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149-1/7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7803"/>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a:endParaRPr lang="en-GB" sz="1400" b="0" i="1" dirty="0" smtClean="0">
              <a:latin typeface="Times New Roman" pitchFamily="18" charset="0"/>
              <a:cs typeface="Times New Roman" pitchFamily="18" charset="0"/>
            </a:endParaRPr>
          </a:p>
          <a:p>
            <a:pPr marL="538163" indent="-538163">
              <a:lnSpc>
                <a:spcPct val="150000"/>
              </a:lnSpc>
            </a:pPr>
            <a:r>
              <a:rPr lang="en-GB" sz="1400" i="1" dirty="0" smtClean="0">
                <a:solidFill>
                  <a:srgbClr val="FF3300"/>
                </a:solidFill>
                <a:latin typeface="Times New Roman" pitchFamily="18" charset="0"/>
                <a:cs typeface="Times New Roman" pitchFamily="18" charset="0"/>
              </a:rPr>
              <a:t>decides</a:t>
            </a:r>
            <a:r>
              <a:rPr lang="en-GB" sz="1400" dirty="0" smtClean="0">
                <a:solidFill>
                  <a:srgbClr val="FF3300"/>
                </a:solidFill>
                <a:latin typeface="Times New Roman" pitchFamily="18" charset="0"/>
                <a:cs typeface="Times New Roman" pitchFamily="18" charset="0"/>
              </a:rPr>
              <a:t> that the following Question should be studied</a:t>
            </a:r>
            <a:endParaRPr lang="ko-KR" altLang="en-US" sz="1400" i="1" dirty="0" smtClean="0">
              <a:solidFill>
                <a:srgbClr val="FF3300"/>
              </a:solidFill>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1	</a:t>
            </a:r>
            <a:r>
              <a:rPr lang="en-GB" sz="1400" dirty="0" smtClean="0">
                <a:latin typeface="Times New Roman" pitchFamily="18" charset="0"/>
                <a:cs typeface="Times New Roman" pitchFamily="18" charset="0"/>
              </a:rPr>
              <a:t>In what way does the shielding caused by the Moon vary, as a function of frequency, angular distance from the limb of the Moon towards the centre of the far side, and distance above the surface of the Moon?</a:t>
            </a:r>
            <a:endParaRPr lang="ko-KR" altLang="en-US" sz="1400" dirty="0" smtClean="0">
              <a:latin typeface="Times New Roman" pitchFamily="18" charset="0"/>
              <a:cs typeface="Times New Roman" pitchFamily="18" charset="0"/>
            </a:endParaRPr>
          </a:p>
          <a:p>
            <a:pPr marL="538163" indent="-538163" hangingPunct="0">
              <a:lnSpc>
                <a:spcPct val="150000"/>
              </a:lnSpc>
            </a:pPr>
            <a:r>
              <a:rPr lang="en-GB" sz="1400" dirty="0" smtClean="0">
                <a:latin typeface="Times New Roman" pitchFamily="18" charset="0"/>
                <a:cs typeface="Times New Roman" pitchFamily="18" charset="0"/>
              </a:rPr>
              <a:t>2	What are the preferred means and routes for communicating between a station on the far side of the Moon and an earth station?</a:t>
            </a:r>
            <a:endParaRPr lang="ko-KR" altLang="en-US" sz="1400" dirty="0" smtClean="0">
              <a:latin typeface="Times New Roman" pitchFamily="18" charset="0"/>
              <a:cs typeface="Times New Roman" pitchFamily="18" charset="0"/>
            </a:endParaRPr>
          </a:p>
          <a:p>
            <a:pPr marL="538163" indent="-538163" hangingPunct="0">
              <a:lnSpc>
                <a:spcPct val="150000"/>
              </a:lnSpc>
            </a:pPr>
            <a:r>
              <a:rPr lang="en-GB" sz="1400" dirty="0" smtClean="0">
                <a:latin typeface="Times New Roman" pitchFamily="18" charset="0"/>
                <a:cs typeface="Times New Roman" pitchFamily="18" charset="0"/>
              </a:rPr>
              <a:t>3	In what frequency bands would </a:t>
            </a:r>
            <a:r>
              <a:rPr lang="en-GB" sz="1400" dirty="0" err="1" smtClean="0">
                <a:latin typeface="Times New Roman" pitchFamily="18" charset="0"/>
                <a:cs typeface="Times New Roman" pitchFamily="18" charset="0"/>
              </a:rPr>
              <a:t>radioastronomical</a:t>
            </a:r>
            <a:r>
              <a:rPr lang="en-GB" sz="1400" dirty="0" smtClean="0">
                <a:latin typeface="Times New Roman" pitchFamily="18" charset="0"/>
                <a:cs typeface="Times New Roman" pitchFamily="18" charset="0"/>
              </a:rPr>
              <a:t> measurements have marked advantages as compared with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observations from the surface of the Earth, if carried out on the far side of the Moon?</a:t>
            </a:r>
            <a:endParaRPr lang="ko-KR" altLang="en-US" sz="1400" dirty="0" smtClean="0">
              <a:latin typeface="Times New Roman" pitchFamily="18" charset="0"/>
              <a:cs typeface="Times New Roman" pitchFamily="18" charset="0"/>
            </a:endParaRPr>
          </a:p>
          <a:p>
            <a:pPr marL="538163" indent="-538163" hangingPunct="0">
              <a:lnSpc>
                <a:spcPct val="150000"/>
              </a:lnSpc>
              <a:buAutoNum type="arabicPlain" startAt="4"/>
            </a:pPr>
            <a:r>
              <a:rPr lang="en-GB" sz="1400" dirty="0" smtClean="0">
                <a:latin typeface="Times New Roman" pitchFamily="18" charset="0"/>
                <a:cs typeface="Times New Roman" pitchFamily="18" charset="0"/>
              </a:rPr>
              <a:t>What frequency protection criteria should be adopted for a station on the far side of the Moon?</a:t>
            </a:r>
            <a:endParaRPr lang="en-GB" sz="1400" dirty="0" smtClean="0">
              <a:solidFill>
                <a:srgbClr val="FF3300"/>
              </a:solidFill>
              <a:latin typeface="Times New Roman" pitchFamily="18" charset="0"/>
              <a:cs typeface="Times New Roman" pitchFamily="18" charset="0"/>
            </a:endParaRPr>
          </a:p>
          <a:p>
            <a:pPr marL="538163" indent="-538163" hangingPunct="0">
              <a:lnSpc>
                <a:spcPct val="150000"/>
              </a:lnSpc>
              <a:buAutoNum type="arabicPlain" startAt="4"/>
            </a:pPr>
            <a:endParaRPr lang="ko-KR" altLang="en-US" sz="1400" dirty="0" smtClean="0">
              <a:solidFill>
                <a:srgbClr val="FF3300"/>
              </a:solidFill>
              <a:latin typeface="Times New Roman" pitchFamily="18" charset="0"/>
              <a:cs typeface="Times New Roman" pitchFamily="18" charset="0"/>
            </a:endParaRPr>
          </a:p>
          <a:p>
            <a:pPr marL="538163" indent="-538163">
              <a:lnSpc>
                <a:spcPct val="150000"/>
              </a:lnSpc>
            </a:pPr>
            <a:r>
              <a:rPr lang="en-GB" sz="1400" i="1" dirty="0" smtClean="0">
                <a:solidFill>
                  <a:srgbClr val="FF3300"/>
                </a:solidFill>
                <a:latin typeface="Times New Roman" pitchFamily="18" charset="0"/>
                <a:cs typeface="Times New Roman" pitchFamily="18" charset="0"/>
              </a:rPr>
              <a:t>further decides</a:t>
            </a:r>
            <a:endParaRPr lang="ko-KR" altLang="en-US" sz="1400" i="1" dirty="0" smtClean="0">
              <a:solidFill>
                <a:srgbClr val="FF3300"/>
              </a:solidFill>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1	that the results of the above studies should be included in (a) Recommendation(s);</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2	that the above studies should be completed by 2006.</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149-1/7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42918"/>
            <a:ext cx="9144000"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n-GB" sz="1800" dirty="0" smtClean="0">
                <a:solidFill>
                  <a:srgbClr val="FF0000"/>
                </a:solidFill>
                <a:latin typeface="Times New Roman" pitchFamily="18" charset="0"/>
                <a:cs typeface="Times New Roman" pitchFamily="18" charset="0"/>
              </a:rPr>
              <a:t>Radio observations of pulsars </a:t>
            </a:r>
            <a:r>
              <a:rPr lang="en-US" sz="1800" dirty="0" smtClean="0">
                <a:solidFill>
                  <a:srgbClr val="FF0000"/>
                </a:solidFill>
                <a:latin typeface="Times New Roman" pitchFamily="18" charset="0"/>
                <a:cs typeface="Times New Roman" pitchFamily="18" charset="0"/>
              </a:rPr>
              <a:t>(1993)</a:t>
            </a:r>
          </a:p>
          <a:p>
            <a:pPr hangingPunct="0"/>
            <a:endParaRPr lang="ko-KR" altLang="en-US" sz="1400" b="0" dirty="0" smtClean="0">
              <a:latin typeface="Times New Roman" pitchFamily="18" charset="0"/>
              <a:cs typeface="Times New Roman" pitchFamily="18" charset="0"/>
            </a:endParaRPr>
          </a:p>
          <a:p>
            <a:r>
              <a:rPr lang="en-GB" sz="1400" b="0" dirty="0" smtClean="0">
                <a:latin typeface="Times New Roman" pitchFamily="18" charset="0"/>
                <a:cs typeface="Times New Roman" pitchFamily="18" charset="0"/>
              </a:rPr>
              <a:t>The ITU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Assembly,</a:t>
            </a:r>
            <a:endParaRPr lang="ko-KR" altLang="en-US" sz="1400" b="0" dirty="0" smtClean="0">
              <a:latin typeface="Times New Roman" pitchFamily="18" charset="0"/>
              <a:cs typeface="Times New Roman" pitchFamily="18" charset="0"/>
            </a:endParaRPr>
          </a:p>
          <a:p>
            <a:r>
              <a:rPr lang="en-GB" sz="1400" i="1" dirty="0" smtClean="0">
                <a:solidFill>
                  <a:srgbClr val="FF0000"/>
                </a:solidFill>
                <a:latin typeface="Times New Roman" pitchFamily="18" charset="0"/>
                <a:cs typeface="Times New Roman" pitchFamily="18" charset="0"/>
              </a:rPr>
              <a:t>considering</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a)	that radio observations of pulsars are important not only for astrophysical purposes, but also for the purpose of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precision timekeeping;</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b)	that the emissions received from pulsars are very weak, and that radio observations of pulsars are particularly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vulnerable to harmful interference;</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c)	that the mean power flux-density received from radio pulsars decreases with increasing frequency, and that the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galactic background emission also decreases with increasing frequency;</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d)	that the pulses are dispersed by propagation in the interstellar medium, and that this dispersion decreases as the square of the frequency;</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e)	that multipath scattering in the interstellar medium causes pulse broadening which decreases approximately as the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fourth power of the frequency;</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f)	that the most stable pulsars for timekeeping are those with millisecond periods, for which the effects described in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 c), d) and e) cause the greatest observational difficulties;</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g)	that an increase in observing bandwidth can lead to improved sensitivity;</a:t>
            </a:r>
            <a:endParaRPr lang="ko-KR" altLang="en-US" sz="1400" b="0" dirty="0" smtClean="0">
              <a:latin typeface="Times New Roman" pitchFamily="18" charset="0"/>
              <a:cs typeface="Times New Roman" pitchFamily="18" charset="0"/>
            </a:endParaRPr>
          </a:p>
          <a:p>
            <a:pPr marL="538163" indent="-538163" hangingPunct="0">
              <a:lnSpc>
                <a:spcPct val="150000"/>
              </a:lnSpc>
              <a:buAutoNum type="alphaLcParenR" startAt="8"/>
            </a:pPr>
            <a:r>
              <a:rPr lang="en-GB" sz="1400" b="0" dirty="0" smtClean="0">
                <a:latin typeface="Times New Roman" pitchFamily="18" charset="0"/>
                <a:cs typeface="Times New Roman" pitchFamily="18" charset="0"/>
              </a:rPr>
              <a:t>that many frequency bands allocated to the radio astronomy service are shared with active services which transmit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in the same frequency band,</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205/7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3" name="Picture 5"/>
          <p:cNvPicPr>
            <a:picLocks noChangeAspect="1" noChangeArrowheads="1"/>
          </p:cNvPicPr>
          <p:nvPr/>
        </p:nvPicPr>
        <p:blipFill>
          <a:blip r:embed="rId2"/>
          <a:srcRect/>
          <a:stretch>
            <a:fillRect/>
          </a:stretch>
        </p:blipFill>
        <p:spPr bwMode="auto">
          <a:xfrm>
            <a:off x="5643570" y="1357298"/>
            <a:ext cx="3201988" cy="4537075"/>
          </a:xfrm>
          <a:prstGeom prst="rect">
            <a:avLst/>
          </a:prstGeom>
          <a:noFill/>
          <a:ln w="9525">
            <a:noFill/>
            <a:miter lim="800000"/>
            <a:headEnd/>
            <a:tailEnd/>
          </a:ln>
          <a:effectLst/>
        </p:spPr>
      </p:pic>
      <p:pic>
        <p:nvPicPr>
          <p:cNvPr id="569345" name="Picture 1"/>
          <p:cNvPicPr>
            <a:picLocks noChangeAspect="1" noChangeArrowheads="1"/>
          </p:cNvPicPr>
          <p:nvPr/>
        </p:nvPicPr>
        <p:blipFill>
          <a:blip r:embed="rId3"/>
          <a:srcRect/>
          <a:stretch>
            <a:fillRect/>
          </a:stretch>
        </p:blipFill>
        <p:spPr bwMode="auto">
          <a:xfrm>
            <a:off x="0" y="1357298"/>
            <a:ext cx="5572132" cy="4179098"/>
          </a:xfrm>
          <a:prstGeom prst="rect">
            <a:avLst/>
          </a:prstGeom>
          <a:noFill/>
          <a:ln w="9525">
            <a:noFill/>
            <a:miter lim="800000"/>
            <a:headEnd/>
            <a:tailEnd/>
          </a:ln>
          <a:effectLst/>
        </p:spPr>
      </p:pic>
      <p:sp>
        <p:nvSpPr>
          <p:cNvPr id="9" name="Rectangle 2"/>
          <p:cNvSpPr txBox="1">
            <a:spLocks noChangeArrowheads="1"/>
          </p:cNvSpPr>
          <p:nvPr/>
        </p:nvSpPr>
        <p:spPr>
          <a:xfrm>
            <a:off x="1571604" y="714356"/>
            <a:ext cx="2214578" cy="67626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ja-JP" sz="3200" b="1" i="0" u="sng"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Questions?</a:t>
            </a:r>
            <a:endParaRPr kumimoji="1" lang="en-US" altLang="ja-JP" sz="3200" b="1" i="0" u="sng"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0" name="Rectangle 2"/>
          <p:cNvSpPr txBox="1">
            <a:spLocks noChangeArrowheads="1"/>
          </p:cNvSpPr>
          <p:nvPr/>
        </p:nvSpPr>
        <p:spPr>
          <a:xfrm>
            <a:off x="1643042" y="5572140"/>
            <a:ext cx="3071834" cy="67626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ja-JP" sz="3200" b="1" i="0" u="sng"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WHY GMRT?</a:t>
            </a:r>
            <a:endParaRPr kumimoji="1" lang="en-US" altLang="ja-JP" sz="3200" b="1" i="0" u="sng"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1" name="Rectangle 2"/>
          <p:cNvSpPr txBox="1">
            <a:spLocks noChangeArrowheads="1"/>
          </p:cNvSpPr>
          <p:nvPr/>
        </p:nvSpPr>
        <p:spPr>
          <a:xfrm>
            <a:off x="857224" y="6181740"/>
            <a:ext cx="4929222" cy="67626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ja-JP" sz="3200" b="1" i="0" u="sng"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NO</a:t>
            </a:r>
            <a:r>
              <a:rPr kumimoji="1" lang="en-US" altLang="ja-JP" sz="3200" b="1" i="0" u="sng"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1" lang="en-US" altLang="ja-JP" sz="3200" b="1" i="0" u="sng"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Questions, NO Spirit!!!</a:t>
            </a:r>
            <a:endParaRPr kumimoji="1" lang="en-US" altLang="ja-JP" sz="3200" b="1" i="0" u="sng"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053"/>
                                        </p:tgtEl>
                                        <p:attrNameLst>
                                          <p:attrName>style.visibility</p:attrName>
                                        </p:attrNameLst>
                                      </p:cBhvr>
                                      <p:to>
                                        <p:strVal val="visible"/>
                                      </p:to>
                                    </p:set>
                                    <p:animEffect transition="in" filter="fade">
                                      <p:cBhvr>
                                        <p:cTn id="7" dur="2000"/>
                                        <p:tgtEl>
                                          <p:spTgt spid="51405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7803"/>
            <a:ext cx="9144000"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endParaRPr lang="ko-KR" altLang="en-US" sz="1400" b="0" dirty="0" smtClean="0">
              <a:latin typeface="Times New Roman" pitchFamily="18" charset="0"/>
              <a:cs typeface="Times New Roman" pitchFamily="18" charset="0"/>
            </a:endParaRPr>
          </a:p>
          <a:p>
            <a:pPr marL="538163" indent="-538163">
              <a:lnSpc>
                <a:spcPct val="150000"/>
              </a:lnSpc>
            </a:pPr>
            <a:r>
              <a:rPr lang="en-GB" sz="1400" i="1" dirty="0" smtClean="0">
                <a:solidFill>
                  <a:srgbClr val="FF0000"/>
                </a:solidFill>
                <a:latin typeface="Times New Roman" pitchFamily="18" charset="0"/>
                <a:cs typeface="Times New Roman" pitchFamily="18" charset="0"/>
              </a:rPr>
              <a:t>decides</a:t>
            </a:r>
            <a:r>
              <a:rPr lang="en-GB" sz="1400" dirty="0" smtClean="0">
                <a:solidFill>
                  <a:srgbClr val="FF0000"/>
                </a:solidFill>
                <a:latin typeface="Times New Roman" pitchFamily="18" charset="0"/>
                <a:cs typeface="Times New Roman" pitchFamily="18" charset="0"/>
              </a:rPr>
              <a:t> that the following Question should be studied</a:t>
            </a:r>
            <a:endParaRPr lang="ko-KR" altLang="en-US" sz="1400" i="1" dirty="0" smtClean="0">
              <a:solidFill>
                <a:srgbClr val="FF0000"/>
              </a:solidFill>
              <a:latin typeface="Times New Roman" pitchFamily="18" charset="0"/>
              <a:cs typeface="Times New Roman" pitchFamily="18" charset="0"/>
            </a:endParaRPr>
          </a:p>
          <a:p>
            <a:pPr marL="363538" indent="-363538" hangingPunct="0">
              <a:lnSpc>
                <a:spcPct val="150000"/>
              </a:lnSpc>
            </a:pPr>
            <a:r>
              <a:rPr lang="en-GB" sz="1400" b="0" dirty="0" smtClean="0">
                <a:latin typeface="Times New Roman" pitchFamily="18" charset="0"/>
                <a:cs typeface="Times New Roman" pitchFamily="18" charset="0"/>
              </a:rPr>
              <a:t>1	</a:t>
            </a:r>
            <a:r>
              <a:rPr lang="en-GB" sz="1400" dirty="0" smtClean="0">
                <a:latin typeface="Times New Roman" pitchFamily="18" charset="0"/>
                <a:cs typeface="Times New Roman" pitchFamily="18" charset="0"/>
              </a:rPr>
              <a:t>What are the preferred frequency bands for the observation of radio pulsars?</a:t>
            </a:r>
            <a:endParaRPr lang="ko-KR" altLang="en-US" sz="1400" dirty="0" smtClean="0">
              <a:latin typeface="Times New Roman" pitchFamily="18" charset="0"/>
              <a:cs typeface="Times New Roman" pitchFamily="18" charset="0"/>
            </a:endParaRPr>
          </a:p>
          <a:p>
            <a:pPr marL="363538" indent="-363538" hangingPunct="0">
              <a:lnSpc>
                <a:spcPct val="150000"/>
              </a:lnSpc>
            </a:pPr>
            <a:r>
              <a:rPr lang="en-GB" sz="1400" dirty="0" smtClean="0">
                <a:latin typeface="Times New Roman" pitchFamily="18" charset="0"/>
                <a:cs typeface="Times New Roman" pitchFamily="18" charset="0"/>
              </a:rPr>
              <a:t>2	What are the threshold levels of unwanted signals, which if exceeded for more than specified percentages of time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will cause harmful interference to radio observations of pulsars?</a:t>
            </a:r>
            <a:endParaRPr lang="ko-KR" altLang="en-US" sz="1400" dirty="0" smtClean="0">
              <a:latin typeface="Times New Roman" pitchFamily="18" charset="0"/>
              <a:cs typeface="Times New Roman" pitchFamily="18" charset="0"/>
            </a:endParaRPr>
          </a:p>
          <a:p>
            <a:pPr marL="363538" indent="-363538" hangingPunct="0">
              <a:lnSpc>
                <a:spcPct val="150000"/>
              </a:lnSpc>
            </a:pPr>
            <a:r>
              <a:rPr lang="en-GB" sz="1400" dirty="0" smtClean="0">
                <a:latin typeface="Times New Roman" pitchFamily="18" charset="0"/>
                <a:cs typeface="Times New Roman" pitchFamily="18" charset="0"/>
              </a:rPr>
              <a:t>3	What is the feasibility of frequency sharing between the radio astronomy service and other services, in the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particular case of radio observations of pulsars?</a:t>
            </a:r>
            <a:endParaRPr lang="ko-KR" altLang="en-US" sz="1400" dirty="0" smtClean="0">
              <a:latin typeface="Times New Roman" pitchFamily="18" charset="0"/>
              <a:cs typeface="Times New Roman" pitchFamily="18" charset="0"/>
            </a:endParaRPr>
          </a:p>
          <a:p>
            <a:pPr marL="363538" indent="-363538" hangingPunct="0">
              <a:lnSpc>
                <a:spcPct val="150000"/>
              </a:lnSpc>
              <a:buAutoNum type="arabicPlain" startAt="4"/>
            </a:pPr>
            <a:r>
              <a:rPr lang="en-GB" sz="1400" dirty="0" smtClean="0">
                <a:latin typeface="Times New Roman" pitchFamily="18" charset="0"/>
                <a:cs typeface="Times New Roman" pitchFamily="18" charset="0"/>
              </a:rPr>
              <a:t>What are most appropriate pulsars for use in precision timekeeping?</a:t>
            </a:r>
          </a:p>
          <a:p>
            <a:pPr marL="538163" indent="-538163" hangingPunct="0">
              <a:lnSpc>
                <a:spcPct val="150000"/>
              </a:lnSpc>
              <a:buAutoNum type="arabicPlain" startAt="4"/>
            </a:pPr>
            <a:endParaRPr lang="ko-KR" altLang="en-US" sz="1400" b="0" dirty="0" smtClean="0">
              <a:latin typeface="Times New Roman" pitchFamily="18" charset="0"/>
              <a:cs typeface="Times New Roman" pitchFamily="18" charset="0"/>
            </a:endParaRPr>
          </a:p>
          <a:p>
            <a:pPr marL="538163" indent="-538163">
              <a:lnSpc>
                <a:spcPct val="150000"/>
              </a:lnSpc>
            </a:pPr>
            <a:r>
              <a:rPr lang="en-GB" sz="1400" i="1" dirty="0" smtClean="0">
                <a:solidFill>
                  <a:srgbClr val="FF0000"/>
                </a:solidFill>
                <a:latin typeface="Times New Roman" pitchFamily="18" charset="0"/>
                <a:cs typeface="Times New Roman" pitchFamily="18" charset="0"/>
              </a:rPr>
              <a:t>further decides</a:t>
            </a:r>
            <a:endParaRPr lang="ko-KR" altLang="en-US" sz="1400" i="1" dirty="0" smtClean="0">
              <a:solidFill>
                <a:srgbClr val="FF0000"/>
              </a:solidFill>
              <a:latin typeface="Times New Roman" pitchFamily="18" charset="0"/>
              <a:cs typeface="Times New Roman" pitchFamily="18" charset="0"/>
            </a:endParaRPr>
          </a:p>
          <a:p>
            <a:pPr marL="363538" indent="-363538" hangingPunct="0">
              <a:lnSpc>
                <a:spcPct val="150000"/>
              </a:lnSpc>
            </a:pPr>
            <a:r>
              <a:rPr lang="en-GB" sz="1400" b="0" dirty="0" smtClean="0">
                <a:latin typeface="Times New Roman" pitchFamily="18" charset="0"/>
                <a:cs typeface="Times New Roman" pitchFamily="18" charset="0"/>
              </a:rPr>
              <a:t>1	that the results of the above studies should be included in (a) Recommendation(s);</a:t>
            </a:r>
            <a:endParaRPr lang="ko-KR" altLang="en-US" sz="1400" b="0" dirty="0" smtClean="0">
              <a:latin typeface="Times New Roman" pitchFamily="18" charset="0"/>
              <a:cs typeface="Times New Roman" pitchFamily="18" charset="0"/>
            </a:endParaRPr>
          </a:p>
          <a:p>
            <a:pPr marL="363538" indent="-363538" hangingPunct="0">
              <a:lnSpc>
                <a:spcPct val="150000"/>
              </a:lnSpc>
            </a:pPr>
            <a:r>
              <a:rPr lang="en-GB" sz="1400" b="0" dirty="0" smtClean="0">
                <a:latin typeface="Times New Roman" pitchFamily="18" charset="0"/>
                <a:cs typeface="Times New Roman" pitchFamily="18" charset="0"/>
              </a:rPr>
              <a:t>2	that the above studies should be completed by 2006.</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205/7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517803"/>
            <a:ext cx="9144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hangingPunct="0"/>
            <a:r>
              <a:rPr lang="en-GB" sz="1800" dirty="0" smtClean="0">
                <a:solidFill>
                  <a:srgbClr val="FF0000"/>
                </a:solidFill>
                <a:latin typeface="Times New Roman" pitchFamily="18" charset="0"/>
                <a:cs typeface="Times New Roman" pitchFamily="18" charset="0"/>
              </a:rPr>
              <a:t>Frequency sharing between the radio astronomy service and other services in bands </a:t>
            </a:r>
            <a:br>
              <a:rPr lang="en-GB" sz="1800" dirty="0" smtClean="0">
                <a:solidFill>
                  <a:srgbClr val="FF0000"/>
                </a:solidFill>
                <a:latin typeface="Times New Roman" pitchFamily="18" charset="0"/>
                <a:cs typeface="Times New Roman" pitchFamily="18" charset="0"/>
              </a:rPr>
            </a:br>
            <a:r>
              <a:rPr lang="en-GB" sz="1800" dirty="0" smtClean="0">
                <a:solidFill>
                  <a:srgbClr val="FF0000"/>
                </a:solidFill>
                <a:latin typeface="Times New Roman" pitchFamily="18" charset="0"/>
                <a:cs typeface="Times New Roman" pitchFamily="18" charset="0"/>
              </a:rPr>
              <a:t>above 70 GHz  (1997)</a:t>
            </a:r>
            <a:endParaRPr lang="ko-KR" altLang="en-US" sz="1800" dirty="0" smtClean="0">
              <a:solidFill>
                <a:srgbClr val="FF0000"/>
              </a:solidFill>
              <a:latin typeface="Times New Roman" pitchFamily="18" charset="0"/>
              <a:cs typeface="Times New Roman" pitchFamily="18" charset="0"/>
            </a:endParaRPr>
          </a:p>
          <a:p>
            <a:pPr marL="538163" indent="-538163"/>
            <a:endParaRPr lang="en-GB" sz="1400" b="0" dirty="0" smtClean="0">
              <a:latin typeface="Times New Roman" pitchFamily="18" charset="0"/>
              <a:cs typeface="Times New Roman" pitchFamily="18" charset="0"/>
            </a:endParaRPr>
          </a:p>
          <a:p>
            <a:pPr marL="538163" indent="-538163"/>
            <a:r>
              <a:rPr lang="en-GB" sz="1400" b="0" dirty="0" smtClean="0">
                <a:latin typeface="Times New Roman" pitchFamily="18" charset="0"/>
                <a:cs typeface="Times New Roman" pitchFamily="18" charset="0"/>
              </a:rPr>
              <a:t>The ITU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Assembly,</a:t>
            </a:r>
          </a:p>
          <a:p>
            <a:pPr marL="538163" indent="-538163">
              <a:lnSpc>
                <a:spcPct val="150000"/>
              </a:lnSpc>
            </a:pPr>
            <a:r>
              <a:rPr lang="en-GB" sz="1400" i="1" dirty="0" smtClean="0">
                <a:solidFill>
                  <a:srgbClr val="FF0000"/>
                </a:solidFill>
                <a:latin typeface="Times New Roman" pitchFamily="18" charset="0"/>
                <a:cs typeface="Times New Roman" pitchFamily="18" charset="0"/>
              </a:rPr>
              <a:t>considering</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a)	that a large number of atomic and molecular spectral lines are observed at frequencies above 70 GHz, and that many of these lines are of great importance to astronomy but only few fall within bands allocated to radio astronomy;</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b)	that these spectral lines along with continuum observations provide unique information about star formation,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including the formation of planets in other solar systems, the existence of </a:t>
            </a:r>
            <a:r>
              <a:rPr lang="en-GB" sz="1400" b="0" dirty="0" err="1" smtClean="0">
                <a:latin typeface="Times New Roman" pitchFamily="18" charset="0"/>
                <a:cs typeface="Times New Roman" pitchFamily="18" charset="0"/>
              </a:rPr>
              <a:t>pre‑biological</a:t>
            </a:r>
            <a:r>
              <a:rPr lang="en-GB" sz="1400" b="0" dirty="0" smtClean="0">
                <a:latin typeface="Times New Roman" pitchFamily="18" charset="0"/>
                <a:cs typeface="Times New Roman" pitchFamily="18" charset="0"/>
              </a:rPr>
              <a:t> molecules and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extra-terrestrial life, the physics and chemistry of the interstellar medium, the history of the universe, and about other astrophysical processes of great interest;</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c)	that Doppler-shifted lines of great interest for the study of the early universe have been detected at frequencies well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outside the bands allocated to radio astronomy;</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d)	that sharing between radio astronomy observatories and ground-based transmitters is facilitated in the mm-wave and </a:t>
            </a:r>
            <a:br>
              <a:rPr lang="en-GB" sz="1400" b="0" dirty="0" smtClean="0">
                <a:latin typeface="Times New Roman" pitchFamily="18" charset="0"/>
                <a:cs typeface="Times New Roman" pitchFamily="18" charset="0"/>
              </a:rPr>
            </a:br>
            <a:r>
              <a:rPr lang="en-GB" sz="1400" b="0" dirty="0" err="1" smtClean="0">
                <a:latin typeface="Times New Roman" pitchFamily="18" charset="0"/>
                <a:cs typeface="Times New Roman" pitchFamily="18" charset="0"/>
              </a:rPr>
              <a:t>submm</a:t>
            </a:r>
            <a:r>
              <a:rPr lang="en-GB" sz="1400" b="0" dirty="0" smtClean="0">
                <a:latin typeface="Times New Roman" pitchFamily="18" charset="0"/>
                <a:cs typeface="Times New Roman" pitchFamily="18" charset="0"/>
              </a:rPr>
              <a:t>-wave spectral regions by topography, by the atmospheric absorption bands, and by the natural attenuation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provided by atmospheric gases;</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e)	that there are only a small number of mm-wave and </a:t>
            </a:r>
            <a:r>
              <a:rPr lang="en-GB" sz="1400" b="0" dirty="0" err="1" smtClean="0">
                <a:latin typeface="Times New Roman" pitchFamily="18" charset="0"/>
                <a:cs typeface="Times New Roman" pitchFamily="18" charset="0"/>
              </a:rPr>
              <a:t>submm</a:t>
            </a:r>
            <a:r>
              <a:rPr lang="en-GB" sz="1400" b="0" dirty="0" smtClean="0">
                <a:latin typeface="Times New Roman" pitchFamily="18" charset="0"/>
                <a:cs typeface="Times New Roman" pitchFamily="18" charset="0"/>
              </a:rPr>
              <a:t>-wave observatories operating worldwide;</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f)	that several large mm-wave and </a:t>
            </a:r>
            <a:r>
              <a:rPr lang="en-GB" sz="1400" b="0" dirty="0" err="1" smtClean="0">
                <a:latin typeface="Times New Roman" pitchFamily="18" charset="0"/>
                <a:cs typeface="Times New Roman" pitchFamily="18" charset="0"/>
              </a:rPr>
              <a:t>submm</a:t>
            </a:r>
            <a:r>
              <a:rPr lang="en-GB" sz="1400" b="0" dirty="0" smtClean="0">
                <a:latin typeface="Times New Roman" pitchFamily="18" charset="0"/>
                <a:cs typeface="Times New Roman" pitchFamily="18" charset="0"/>
              </a:rPr>
              <a:t>-wave telescopes, which will incorporate the most advanced technology, are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planned or are under construction, and that they represent large collaborative scientific investments by the participating countries; </a:t>
            </a:r>
            <a:endParaRPr lang="ko-KR" altLang="en-US" sz="1400" b="0" dirty="0" smtClean="0">
              <a:latin typeface="Times New Roman" pitchFamily="18" charset="0"/>
              <a:cs typeface="Times New Roman" pitchFamily="18" charset="0"/>
            </a:endParaRPr>
          </a:p>
        </p:txBody>
      </p:sp>
      <p:sp>
        <p:nvSpPr>
          <p:cNvPr id="5" name="Rectangle 4"/>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226/7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7803"/>
            <a:ext cx="9144000" cy="5370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hangingPunct="0"/>
            <a:endParaRPr lang="en-GB"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g)	that mm-wave and </a:t>
            </a:r>
            <a:r>
              <a:rPr lang="en-GB" sz="1400" b="0" dirty="0" err="1" smtClean="0">
                <a:latin typeface="Times New Roman" pitchFamily="18" charset="0"/>
                <a:cs typeface="Times New Roman" pitchFamily="18" charset="0"/>
              </a:rPr>
              <a:t>submm</a:t>
            </a:r>
            <a:r>
              <a:rPr lang="en-GB" sz="1400" b="0" dirty="0" smtClean="0">
                <a:latin typeface="Times New Roman" pitchFamily="18" charset="0"/>
                <a:cs typeface="Times New Roman" pitchFamily="18" charset="0"/>
              </a:rPr>
              <a:t>-wave observatories are, wherever practicable, located in isolated remote sites, to take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maximum advantage of extremely dry atmospheric conditions and a low interference environment;</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h)	that geographical sharing between the radio astronomy service and other services may be feasible with the creation of protection zones by national administrations; and</a:t>
            </a:r>
            <a:endParaRPr lang="ko-KR" altLang="en-US" sz="1400" b="0" dirty="0" smtClean="0">
              <a:latin typeface="Times New Roman" pitchFamily="18" charset="0"/>
              <a:cs typeface="Times New Roman" pitchFamily="18" charset="0"/>
            </a:endParaRPr>
          </a:p>
          <a:p>
            <a:pPr marL="538163" indent="-538163" hangingPunct="0">
              <a:lnSpc>
                <a:spcPct val="150000"/>
              </a:lnSpc>
              <a:buAutoNum type="alphaLcParenR" startAt="10"/>
            </a:pPr>
            <a:r>
              <a:rPr lang="en-GB" sz="1400" b="0" dirty="0" smtClean="0">
                <a:latin typeface="Times New Roman" pitchFamily="18" charset="0"/>
                <a:cs typeface="Times New Roman" pitchFamily="18" charset="0"/>
              </a:rPr>
              <a:t>that there is extensive development being carried out to provide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services at mm-wavelengths,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e.g. for the transmission of large volumes of data, and for mass market devices such as vehicular radars,</a:t>
            </a:r>
          </a:p>
          <a:p>
            <a:pPr marL="538163" indent="-538163" hangingPunct="0">
              <a:lnSpc>
                <a:spcPct val="150000"/>
              </a:lnSpc>
              <a:buAutoNum type="alphaLcParenR" startAt="10"/>
            </a:pPr>
            <a:endParaRPr lang="ko-KR" altLang="en-US" sz="1400" b="0" dirty="0" smtClean="0">
              <a:latin typeface="Times New Roman" pitchFamily="18" charset="0"/>
              <a:cs typeface="Times New Roman" pitchFamily="18" charset="0"/>
            </a:endParaRPr>
          </a:p>
          <a:p>
            <a:pPr marL="538163" indent="-538163">
              <a:lnSpc>
                <a:spcPct val="150000"/>
              </a:lnSpc>
            </a:pPr>
            <a:r>
              <a:rPr lang="en-GB" sz="1400" i="1" dirty="0" smtClean="0">
                <a:solidFill>
                  <a:srgbClr val="FF0000"/>
                </a:solidFill>
                <a:latin typeface="Times New Roman" pitchFamily="18" charset="0"/>
                <a:cs typeface="Times New Roman" pitchFamily="18" charset="0"/>
              </a:rPr>
              <a:t>decides</a:t>
            </a:r>
            <a:r>
              <a:rPr lang="en-GB" sz="1400" dirty="0" smtClean="0">
                <a:solidFill>
                  <a:srgbClr val="FF0000"/>
                </a:solidFill>
                <a:latin typeface="Times New Roman" pitchFamily="18" charset="0"/>
                <a:cs typeface="Times New Roman" pitchFamily="18" charset="0"/>
              </a:rPr>
              <a:t> that the following Question should be studied</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1	</a:t>
            </a:r>
            <a:r>
              <a:rPr lang="en-GB" sz="1400" dirty="0" smtClean="0">
                <a:latin typeface="Times New Roman" pitchFamily="18" charset="0"/>
                <a:cs typeface="Times New Roman" pitchFamily="18" charset="0"/>
              </a:rPr>
              <a:t>What are the services with which the radio astronomy service can share frequency bands above 70 GHz?</a:t>
            </a:r>
            <a:endParaRPr lang="ko-KR" altLang="en-US" sz="1400" dirty="0" smtClean="0">
              <a:latin typeface="Times New Roman" pitchFamily="18" charset="0"/>
              <a:cs typeface="Times New Roman" pitchFamily="18" charset="0"/>
            </a:endParaRPr>
          </a:p>
          <a:p>
            <a:pPr marL="538163" indent="-538163" hangingPunct="0">
              <a:lnSpc>
                <a:spcPct val="150000"/>
              </a:lnSpc>
              <a:buAutoNum type="arabicPlain" startAt="2"/>
            </a:pPr>
            <a:r>
              <a:rPr lang="en-GB" sz="1400" dirty="0" smtClean="0">
                <a:latin typeface="Times New Roman" pitchFamily="18" charset="0"/>
                <a:cs typeface="Times New Roman" pitchFamily="18" charset="0"/>
              </a:rPr>
              <a:t>What are the conditions for frequency sharing between </a:t>
            </a:r>
            <a:r>
              <a:rPr lang="en-GB" sz="1400" dirty="0" err="1" smtClean="0">
                <a:latin typeface="Times New Roman" pitchFamily="18" charset="0"/>
                <a:cs typeface="Times New Roman" pitchFamily="18" charset="0"/>
              </a:rPr>
              <a:t>radiocommunication</a:t>
            </a:r>
            <a:r>
              <a:rPr lang="en-GB" sz="1400" dirty="0" smtClean="0">
                <a:latin typeface="Times New Roman" pitchFamily="18" charset="0"/>
                <a:cs typeface="Times New Roman" pitchFamily="18" charset="0"/>
              </a:rPr>
              <a:t> services above 70 GHz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using active and passive systems?</a:t>
            </a:r>
          </a:p>
          <a:p>
            <a:pPr marL="538163" indent="-538163" hangingPunct="0">
              <a:lnSpc>
                <a:spcPct val="150000"/>
              </a:lnSpc>
              <a:buAutoNum type="arabicPlain" startAt="2"/>
            </a:pPr>
            <a:endParaRPr lang="ko-KR" altLang="en-US" sz="1400" b="0" dirty="0" smtClean="0">
              <a:latin typeface="Times New Roman" pitchFamily="18" charset="0"/>
              <a:cs typeface="Times New Roman" pitchFamily="18" charset="0"/>
            </a:endParaRPr>
          </a:p>
          <a:p>
            <a:pPr marL="538163" indent="-538163">
              <a:lnSpc>
                <a:spcPct val="150000"/>
              </a:lnSpc>
            </a:pPr>
            <a:r>
              <a:rPr lang="en-GB" sz="1400" i="1" dirty="0" smtClean="0">
                <a:solidFill>
                  <a:srgbClr val="FF0000"/>
                </a:solidFill>
                <a:latin typeface="Times New Roman" pitchFamily="18" charset="0"/>
                <a:cs typeface="Times New Roman" pitchFamily="18" charset="0"/>
              </a:rPr>
              <a:t>further decides</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1	that the results of the </a:t>
            </a:r>
            <a:r>
              <a:rPr lang="en-GB" sz="1400" b="0" i="1" dirty="0" smtClean="0">
                <a:latin typeface="Times New Roman" pitchFamily="18" charset="0"/>
                <a:cs typeface="Times New Roman" pitchFamily="18" charset="0"/>
              </a:rPr>
              <a:t>decides</a:t>
            </a:r>
            <a:r>
              <a:rPr lang="en-GB" sz="1400" b="0" dirty="0" smtClean="0">
                <a:latin typeface="Times New Roman" pitchFamily="18" charset="0"/>
                <a:cs typeface="Times New Roman" pitchFamily="18" charset="0"/>
              </a:rPr>
              <a:t> above should be the subject of a report to be prepared as a contribution to the Report of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the Conference Preparatory Meeting to the WRC‑07.</a:t>
            </a:r>
            <a:endParaRPr lang="ko-KR" altLang="en-US" sz="1400" b="0" dirty="0" smtClean="0">
              <a:latin typeface="Times New Roman" pitchFamily="18" charset="0"/>
              <a:cs typeface="Times New Roman" pitchFamily="18" charset="0"/>
            </a:endParaRPr>
          </a:p>
          <a:p>
            <a:pPr marL="538163" indent="-538163" hangingPunct="0"/>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226/7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7803"/>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ko-KR" altLang="en-US" sz="1600" cap="all" dirty="0" smtClean="0">
              <a:solidFill>
                <a:srgbClr val="FF3300"/>
              </a:solidFill>
              <a:latin typeface="Times New Roman" pitchFamily="18" charset="0"/>
              <a:cs typeface="Times New Roman" pitchFamily="18" charset="0"/>
            </a:endParaRPr>
          </a:p>
          <a:p>
            <a:r>
              <a:rPr lang="en-GB" sz="1800" dirty="0" smtClean="0">
                <a:solidFill>
                  <a:schemeClr val="accent2"/>
                </a:solidFill>
                <a:latin typeface="Times New Roman" pitchFamily="18" charset="0"/>
                <a:cs typeface="Times New Roman" pitchFamily="18" charset="0"/>
              </a:rPr>
              <a:t>Percentage of time for which interference harmful to the radio astronomy service </a:t>
            </a:r>
            <a:br>
              <a:rPr lang="en-GB" sz="1800" dirty="0" smtClean="0">
                <a:solidFill>
                  <a:schemeClr val="accent2"/>
                </a:solidFill>
                <a:latin typeface="Times New Roman" pitchFamily="18" charset="0"/>
                <a:cs typeface="Times New Roman" pitchFamily="18" charset="0"/>
              </a:rPr>
            </a:br>
            <a:r>
              <a:rPr lang="en-GB" sz="1800" dirty="0" smtClean="0">
                <a:solidFill>
                  <a:schemeClr val="accent2"/>
                </a:solidFill>
                <a:latin typeface="Times New Roman" pitchFamily="18" charset="0"/>
                <a:cs typeface="Times New Roman" pitchFamily="18" charset="0"/>
              </a:rPr>
              <a:t>can be accept (1997) </a:t>
            </a:r>
          </a:p>
          <a:p>
            <a:endParaRPr lang="en-GB" sz="1400" b="0" dirty="0" smtClean="0">
              <a:latin typeface="Times New Roman" pitchFamily="18" charset="0"/>
              <a:cs typeface="Times New Roman" pitchFamily="18" charset="0"/>
            </a:endParaRPr>
          </a:p>
          <a:p>
            <a:r>
              <a:rPr lang="en-GB" sz="1400" b="0" dirty="0" smtClean="0">
                <a:latin typeface="Times New Roman" pitchFamily="18" charset="0"/>
                <a:cs typeface="Times New Roman" pitchFamily="18" charset="0"/>
              </a:rPr>
              <a:t>The ITU </a:t>
            </a:r>
            <a:r>
              <a:rPr lang="en-GB" sz="1400" b="0" dirty="0" err="1" smtClean="0">
                <a:latin typeface="Times New Roman" pitchFamily="18" charset="0"/>
                <a:cs typeface="Times New Roman" pitchFamily="18" charset="0"/>
              </a:rPr>
              <a:t>Radiocomrmful</a:t>
            </a:r>
            <a:r>
              <a:rPr lang="en-GB" sz="1400" b="0" dirty="0" smtClean="0">
                <a:latin typeface="Times New Roman" pitchFamily="18" charset="0"/>
                <a:cs typeface="Times New Roman" pitchFamily="18" charset="0"/>
              </a:rPr>
              <a:t> to the </a:t>
            </a:r>
            <a:r>
              <a:rPr lang="en-GB" sz="1400" b="0" dirty="0" err="1" smtClean="0">
                <a:latin typeface="Times New Roman" pitchFamily="18" charset="0"/>
                <a:cs typeface="Times New Roman" pitchFamily="18" charset="0"/>
              </a:rPr>
              <a:t>munication</a:t>
            </a:r>
            <a:r>
              <a:rPr lang="en-GB" sz="1400" b="0" dirty="0" smtClean="0">
                <a:latin typeface="Times New Roman" pitchFamily="18" charset="0"/>
                <a:cs typeface="Times New Roman" pitchFamily="18" charset="0"/>
              </a:rPr>
              <a:t> Assembly,</a:t>
            </a:r>
          </a:p>
          <a:p>
            <a:endParaRPr lang="ko-KR" altLang="en-US" sz="1400" b="0" dirty="0" smtClean="0">
              <a:latin typeface="Times New Roman" pitchFamily="18" charset="0"/>
              <a:cs typeface="Times New Roman" pitchFamily="18" charset="0"/>
            </a:endParaRPr>
          </a:p>
          <a:p>
            <a:r>
              <a:rPr lang="en-GB" sz="1400" i="1" dirty="0" smtClean="0">
                <a:solidFill>
                  <a:srgbClr val="FF0000"/>
                </a:solidFill>
                <a:latin typeface="Times New Roman" pitchFamily="18" charset="0"/>
                <a:cs typeface="Times New Roman" pitchFamily="18" charset="0"/>
              </a:rPr>
              <a:t>Considering</a:t>
            </a:r>
          </a:p>
          <a:p>
            <a:endParaRPr lang="ko-KR" altLang="en-US" sz="1400" b="0" i="1" dirty="0" smtClean="0">
              <a:latin typeface="Times New Roman" pitchFamily="18" charset="0"/>
              <a:cs typeface="Times New Roman" pitchFamily="18" charset="0"/>
            </a:endParaRPr>
          </a:p>
          <a:p>
            <a:pPr marL="631825" indent="-631825"/>
            <a:r>
              <a:rPr lang="en-GB" sz="1400" b="0" dirty="0" smtClean="0">
                <a:latin typeface="Times New Roman" pitchFamily="18" charset="0"/>
                <a:cs typeface="Times New Roman" pitchFamily="18" charset="0"/>
              </a:rPr>
              <a:t>a)	that radio astronomy is an active area of research science which continues to add valuable knowledge to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astrophysics and to our understanding of the Universe;</a:t>
            </a:r>
            <a:endParaRPr lang="ko-KR" altLang="en-US" sz="1400" b="0" dirty="0" smtClean="0">
              <a:latin typeface="Times New Roman" pitchFamily="18" charset="0"/>
              <a:cs typeface="Times New Roman" pitchFamily="18" charset="0"/>
            </a:endParaRPr>
          </a:p>
          <a:p>
            <a:pPr marL="631825" indent="-631825"/>
            <a:r>
              <a:rPr lang="en-GB" sz="1400" b="0" dirty="0" smtClean="0">
                <a:latin typeface="Times New Roman" pitchFamily="18" charset="0"/>
                <a:cs typeface="Times New Roman" pitchFamily="18" charset="0"/>
              </a:rPr>
              <a:t>b)	that radio astronomy, in order to continue its progress, depends on access to the radio spectrum through allocated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frequency bands at the highest sensitivity and without interference;</a:t>
            </a:r>
            <a:endParaRPr lang="ko-KR" altLang="en-US" sz="1400" b="0" dirty="0" smtClean="0">
              <a:latin typeface="Times New Roman" pitchFamily="18" charset="0"/>
              <a:cs typeface="Times New Roman" pitchFamily="18" charset="0"/>
            </a:endParaRPr>
          </a:p>
          <a:p>
            <a:pPr marL="631825" indent="-631825"/>
            <a:r>
              <a:rPr lang="en-GB" sz="1400" b="0" dirty="0" smtClean="0">
                <a:latin typeface="Times New Roman" pitchFamily="18" charset="0"/>
                <a:cs typeface="Times New Roman" pitchFamily="18" charset="0"/>
              </a:rPr>
              <a:t>c)	that current and future instrumentation continues to be developed at many sites to improve the system sensitivity;</a:t>
            </a:r>
            <a:endParaRPr lang="ko-KR" altLang="en-US" sz="1400" b="0" dirty="0" smtClean="0">
              <a:latin typeface="Times New Roman" pitchFamily="18" charset="0"/>
              <a:cs typeface="Times New Roman" pitchFamily="18" charset="0"/>
            </a:endParaRPr>
          </a:p>
          <a:p>
            <a:pPr marL="631825" indent="-631825"/>
            <a:r>
              <a:rPr lang="en-GB" sz="1400" b="0" dirty="0" smtClean="0">
                <a:latin typeface="Times New Roman" pitchFamily="18" charset="0"/>
                <a:cs typeface="Times New Roman" pitchFamily="18" charset="0"/>
              </a:rPr>
              <a:t>d)	that the threshold levels of interference detrimental to the radio astronomy service, as given in Recommendation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ITU-R RA.769, are derived from representative technical and operational parameters of radio astronomical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observations and do not take into account explicitly the extreme weakness of sources observed,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the power flux-densities of which may be tens of dB below the threshold values;</a:t>
            </a:r>
            <a:endParaRPr lang="ko-KR" altLang="en-US" sz="1400" b="0" dirty="0" smtClean="0">
              <a:latin typeface="Times New Roman" pitchFamily="18" charset="0"/>
              <a:cs typeface="Times New Roman" pitchFamily="18" charset="0"/>
            </a:endParaRPr>
          </a:p>
          <a:p>
            <a:pPr marL="631825" indent="-631825"/>
            <a:r>
              <a:rPr lang="en-GB" sz="1400" b="0" dirty="0" smtClean="0">
                <a:latin typeface="Times New Roman" pitchFamily="18" charset="0"/>
                <a:cs typeface="Times New Roman" pitchFamily="18" charset="0"/>
              </a:rPr>
              <a:t>e)	that, for interference above these levels, resulting from unusual propagation conditions, a number of 10% for the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acceptable percentage of time, based on propagation models and climatic zone classifications approved by the ITU, has been used for some 20 years;</a:t>
            </a:r>
            <a:endParaRPr lang="ko-KR" altLang="en-US" sz="1400" b="0" dirty="0" smtClean="0">
              <a:latin typeface="Times New Roman" pitchFamily="18" charset="0"/>
              <a:cs typeface="Times New Roman" pitchFamily="18" charset="0"/>
            </a:endParaRPr>
          </a:p>
          <a:p>
            <a:pPr marL="631825" indent="-631825"/>
            <a:r>
              <a:rPr lang="en-GB" sz="1400" b="0" dirty="0" smtClean="0">
                <a:latin typeface="Times New Roman" pitchFamily="18" charset="0"/>
                <a:cs typeface="Times New Roman" pitchFamily="18" charset="0"/>
              </a:rPr>
              <a:t>f)	that coordination with other services based on this approach has led to long periods of time where observations were free from interference;</a:t>
            </a:r>
            <a:endParaRPr lang="ko-KR" altLang="en-US" sz="1400" b="0" dirty="0" smtClean="0">
              <a:latin typeface="Times New Roman" pitchFamily="18" charset="0"/>
              <a:cs typeface="Times New Roman" pitchFamily="18" charset="0"/>
            </a:endParaRPr>
          </a:p>
          <a:p>
            <a:pPr marL="631825" indent="-631825">
              <a:buAutoNum type="alphaLcParenR" startAt="7"/>
            </a:pPr>
            <a:r>
              <a:rPr lang="en-GB" sz="1400" b="0" dirty="0" smtClean="0">
                <a:latin typeface="Times New Roman" pitchFamily="18" charset="0"/>
                <a:cs typeface="Times New Roman" pitchFamily="18" charset="0"/>
              </a:rPr>
              <a:t>that in the past two decades, models of propagation of greatly improved accuracy have been developed, and radio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astronomy observing methods have become more sophisticated with increasingly severe time constraints;</a:t>
            </a:r>
            <a:endParaRPr lang="ko-KR" altLang="en-US" sz="1400" b="0" dirty="0" smtClean="0">
              <a:latin typeface="Times New Roman" pitchFamily="18" charset="0"/>
              <a:cs typeface="Times New Roman" pitchFamily="18" charset="0"/>
            </a:endParaRPr>
          </a:p>
          <a:p>
            <a:pPr marL="538163" indent="-538163" hangingPunct="0">
              <a:buAutoNum type="alphaLcParenR" startAt="7"/>
            </a:pP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227/7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7803"/>
            <a:ext cx="9144000" cy="54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h)	that, for interference by services with transmissions randomly distributed in time and sharing the frequency band with the radio astronomy service, or resulting from the spurious and </a:t>
            </a:r>
            <a:r>
              <a:rPr lang="en-GB" sz="1400" b="0" dirty="0" err="1" smtClean="0">
                <a:latin typeface="Times New Roman" pitchFamily="18" charset="0"/>
                <a:cs typeface="Times New Roman" pitchFamily="18" charset="0"/>
              </a:rPr>
              <a:t>out‑of</a:t>
            </a:r>
            <a:r>
              <a:rPr lang="en-GB" sz="1400" b="0" dirty="0" smtClean="0">
                <a:latin typeface="Times New Roman" pitchFamily="18" charset="0"/>
                <a:cs typeface="Times New Roman" pitchFamily="18" charset="0"/>
              </a:rPr>
              <a:t>-band emissions for a multiple assembly of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transmitters from one or more systems, no acceptable percentage of time has been established;</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j)	that the impact on radio astronomy observations depends inter alia on the temporal characteristics of the interference;</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k)	that Monte Carlo methods are currently being developed to determine the appropriate separation distances between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radio astronomy sites and an aggregate of mobile earth stations;</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l)	that these methods require the specification of an acceptable percentage of time during which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the aggregate interference is permitted to exceed threshold levels detrimental to the radio astronomy service,</a:t>
            </a:r>
            <a:endParaRPr lang="ko-KR" altLang="en-US" sz="1400" b="0" dirty="0" smtClean="0">
              <a:latin typeface="Times New Roman" pitchFamily="18" charset="0"/>
              <a:cs typeface="Times New Roman" pitchFamily="18" charset="0"/>
            </a:endParaRPr>
          </a:p>
          <a:p>
            <a:pPr marL="538163" indent="-538163">
              <a:lnSpc>
                <a:spcPct val="150000"/>
              </a:lnSpc>
            </a:pPr>
            <a:endParaRPr lang="en-GB" sz="1400" b="0" i="1" dirty="0" smtClean="0">
              <a:latin typeface="Times New Roman" pitchFamily="18" charset="0"/>
              <a:cs typeface="Times New Roman" pitchFamily="18" charset="0"/>
            </a:endParaRPr>
          </a:p>
          <a:p>
            <a:pPr marL="538163" indent="-538163">
              <a:lnSpc>
                <a:spcPct val="150000"/>
              </a:lnSpc>
            </a:pPr>
            <a:r>
              <a:rPr lang="en-GB" sz="1400" i="1" dirty="0" smtClean="0">
                <a:solidFill>
                  <a:srgbClr val="FF0000"/>
                </a:solidFill>
                <a:latin typeface="Times New Roman" pitchFamily="18" charset="0"/>
                <a:cs typeface="Times New Roman" pitchFamily="18" charset="0"/>
              </a:rPr>
              <a:t>decides</a:t>
            </a:r>
            <a:r>
              <a:rPr lang="en-GB" sz="1400" dirty="0" smtClean="0">
                <a:solidFill>
                  <a:srgbClr val="FF0000"/>
                </a:solidFill>
                <a:latin typeface="Times New Roman" pitchFamily="18" charset="0"/>
                <a:cs typeface="Times New Roman" pitchFamily="18" charset="0"/>
              </a:rPr>
              <a:t> that the following Question should be studied</a:t>
            </a:r>
            <a:endParaRPr lang="ko-KR" altLang="en-US" sz="1400" i="1" dirty="0" smtClean="0">
              <a:solidFill>
                <a:srgbClr val="FF0000"/>
              </a:solidFill>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1	</a:t>
            </a:r>
            <a:r>
              <a:rPr lang="en-GB" sz="1400" dirty="0" smtClean="0">
                <a:latin typeface="Times New Roman" pitchFamily="18" charset="0"/>
                <a:cs typeface="Times New Roman" pitchFamily="18" charset="0"/>
              </a:rPr>
              <a:t>What are acceptable percentages of time for which aggregate interference from sources of various temporal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characteristics may exceed levels of interference harmful to the radio astronomy service?</a:t>
            </a:r>
            <a:endParaRPr lang="ko-KR" altLang="en-US" sz="1400" dirty="0" smtClean="0">
              <a:latin typeface="Times New Roman" pitchFamily="18" charset="0"/>
              <a:cs typeface="Times New Roman" pitchFamily="18" charset="0"/>
            </a:endParaRPr>
          </a:p>
          <a:p>
            <a:pPr marL="538163" indent="-538163">
              <a:lnSpc>
                <a:spcPct val="150000"/>
              </a:lnSpc>
            </a:pPr>
            <a:endParaRPr lang="en-GB" sz="1400" b="0" i="1" dirty="0" smtClean="0">
              <a:latin typeface="Times New Roman" pitchFamily="18" charset="0"/>
              <a:cs typeface="Times New Roman" pitchFamily="18" charset="0"/>
            </a:endParaRPr>
          </a:p>
          <a:p>
            <a:pPr marL="538163" indent="-538163">
              <a:lnSpc>
                <a:spcPct val="150000"/>
              </a:lnSpc>
            </a:pPr>
            <a:r>
              <a:rPr lang="en-GB" sz="1400" i="1" dirty="0" smtClean="0">
                <a:solidFill>
                  <a:srgbClr val="FF0000"/>
                </a:solidFill>
                <a:latin typeface="Times New Roman" pitchFamily="18" charset="0"/>
                <a:cs typeface="Times New Roman" pitchFamily="18" charset="0"/>
              </a:rPr>
              <a:t>further decides</a:t>
            </a:r>
            <a:endParaRPr lang="ko-KR" altLang="en-US" sz="1400" i="1" dirty="0" smtClean="0">
              <a:solidFill>
                <a:srgbClr val="FF0000"/>
              </a:solidFill>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1	that the above studies should be completed by 2001.</a:t>
            </a:r>
            <a:endParaRPr lang="ko-KR" altLang="en-US" sz="1400" b="0" dirty="0" smtClean="0">
              <a:latin typeface="Times New Roman" pitchFamily="18" charset="0"/>
              <a:cs typeface="Times New Roman" pitchFamily="18" charset="0"/>
            </a:endParaRPr>
          </a:p>
          <a:p>
            <a:pPr marL="538163" indent="-538163" hangingPunct="0">
              <a:lnSpc>
                <a:spcPct val="150000"/>
              </a:lnSpc>
            </a:pP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227/7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42918"/>
            <a:ext cx="9144000" cy="58092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hangingPunct="0"/>
            <a:r>
              <a:rPr lang="en-GB" sz="1800" dirty="0" smtClean="0">
                <a:solidFill>
                  <a:srgbClr val="FF0000"/>
                </a:solidFill>
                <a:latin typeface="Times New Roman" pitchFamily="18" charset="0"/>
                <a:cs typeface="Times New Roman" pitchFamily="18" charset="0"/>
              </a:rPr>
              <a:t>Protection and sharing criteria for radio astronomy measurements from space (2000)</a:t>
            </a:r>
          </a:p>
          <a:p>
            <a:pPr marL="538163" indent="-538163" hangingPunct="0"/>
            <a:endParaRPr lang="ko-KR" altLang="en-US" sz="1400" b="0" dirty="0" smtClean="0">
              <a:latin typeface="Times New Roman" pitchFamily="18" charset="0"/>
              <a:cs typeface="Times New Roman" pitchFamily="18" charset="0"/>
            </a:endParaRPr>
          </a:p>
          <a:p>
            <a:pPr marL="538163" indent="-538163">
              <a:lnSpc>
                <a:spcPct val="150000"/>
              </a:lnSpc>
            </a:pPr>
            <a:r>
              <a:rPr lang="en-US" sz="1400" b="0" dirty="0" smtClean="0">
                <a:latin typeface="Times New Roman" pitchFamily="18" charset="0"/>
                <a:cs typeface="Times New Roman" pitchFamily="18" charset="0"/>
              </a:rPr>
              <a:t>The ITU </a:t>
            </a:r>
            <a:r>
              <a:rPr lang="en-US" sz="1400" b="0" dirty="0" err="1" smtClean="0">
                <a:latin typeface="Times New Roman" pitchFamily="18" charset="0"/>
                <a:cs typeface="Times New Roman" pitchFamily="18" charset="0"/>
              </a:rPr>
              <a:t>Radiocommunication</a:t>
            </a:r>
            <a:r>
              <a:rPr lang="en-US" sz="1400" b="0" dirty="0" smtClean="0">
                <a:latin typeface="Times New Roman" pitchFamily="18" charset="0"/>
                <a:cs typeface="Times New Roman" pitchFamily="18" charset="0"/>
              </a:rPr>
              <a:t> Assembly,</a:t>
            </a:r>
            <a:endParaRPr lang="ko-KR" altLang="en-US" sz="1400" b="0" dirty="0" smtClean="0">
              <a:latin typeface="Times New Roman" pitchFamily="18" charset="0"/>
              <a:cs typeface="Times New Roman" pitchFamily="18" charset="0"/>
            </a:endParaRPr>
          </a:p>
          <a:p>
            <a:pPr marL="538163" indent="-538163">
              <a:lnSpc>
                <a:spcPct val="150000"/>
              </a:lnSpc>
            </a:pPr>
            <a:r>
              <a:rPr lang="en-US" sz="1400" i="1" dirty="0" smtClean="0">
                <a:solidFill>
                  <a:srgbClr val="FF0000"/>
                </a:solidFill>
                <a:latin typeface="Times New Roman" pitchFamily="18" charset="0"/>
                <a:cs typeface="Times New Roman" pitchFamily="18" charset="0"/>
              </a:rPr>
              <a:t>considering</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ts val="1680"/>
              </a:lnSpc>
            </a:pPr>
            <a:r>
              <a:rPr lang="en-GB" sz="1400" b="0" dirty="0" smtClean="0">
                <a:latin typeface="Times New Roman" pitchFamily="18" charset="0"/>
                <a:cs typeface="Times New Roman" pitchFamily="18" charset="0"/>
              </a:rPr>
              <a:t>a)	that space-based radio telescopes provide information which cannot be obtained with ground-based radio telescopes, particularly as they enable observations: </a:t>
            </a:r>
            <a:endParaRPr lang="ko-KR" altLang="en-US" sz="1400" b="0" dirty="0" smtClean="0">
              <a:latin typeface="Times New Roman" pitchFamily="18" charset="0"/>
              <a:cs typeface="Times New Roman" pitchFamily="18" charset="0"/>
            </a:endParaRPr>
          </a:p>
          <a:p>
            <a:pPr marL="538163" indent="-538163" hangingPunct="0">
              <a:lnSpc>
                <a:spcPts val="1680"/>
              </a:lnSpc>
            </a:pPr>
            <a:r>
              <a:rPr lang="en-GB" sz="1400" b="0" dirty="0" smtClean="0">
                <a:latin typeface="Times New Roman" pitchFamily="18" charset="0"/>
                <a:cs typeface="Times New Roman" pitchFamily="18" charset="0"/>
              </a:rPr>
              <a:t>–	with angular resolution not achievable with ground-based </a:t>
            </a:r>
            <a:r>
              <a:rPr lang="en-GB" sz="1400" b="0" dirty="0" err="1" smtClean="0">
                <a:latin typeface="Times New Roman" pitchFamily="18" charset="0"/>
                <a:cs typeface="Times New Roman" pitchFamily="18" charset="0"/>
              </a:rPr>
              <a:t>interferometry</a:t>
            </a:r>
            <a:r>
              <a:rPr lang="en-GB" sz="1400" b="0" dirty="0" smtClean="0">
                <a:latin typeface="Times New Roman" pitchFamily="18" charset="0"/>
                <a:cs typeface="Times New Roman" pitchFamily="18" charset="0"/>
              </a:rPr>
              <a:t> (Space VLBI); </a:t>
            </a:r>
            <a:endParaRPr lang="ko-KR" altLang="en-US" sz="1400" b="0" dirty="0" smtClean="0">
              <a:latin typeface="Times New Roman" pitchFamily="18" charset="0"/>
              <a:cs typeface="Times New Roman" pitchFamily="18" charset="0"/>
            </a:endParaRPr>
          </a:p>
          <a:p>
            <a:pPr marL="538163" indent="-538163" hangingPunct="0">
              <a:lnSpc>
                <a:spcPts val="1680"/>
              </a:lnSpc>
            </a:pPr>
            <a:r>
              <a:rPr lang="en-GB" sz="1400" b="0" dirty="0" smtClean="0">
                <a:latin typeface="Times New Roman" pitchFamily="18" charset="0"/>
                <a:cs typeface="Times New Roman" pitchFamily="18" charset="0"/>
              </a:rPr>
              <a:t>–	with unprecedented sensitivity in measuring the cosmic microwave background radiation;</a:t>
            </a:r>
            <a:endParaRPr lang="ko-KR" altLang="en-US" sz="1400" b="0" dirty="0" smtClean="0">
              <a:latin typeface="Times New Roman" pitchFamily="18" charset="0"/>
              <a:cs typeface="Times New Roman" pitchFamily="18" charset="0"/>
            </a:endParaRPr>
          </a:p>
          <a:p>
            <a:pPr marL="538163" indent="-538163" hangingPunct="0">
              <a:lnSpc>
                <a:spcPts val="1680"/>
              </a:lnSpc>
            </a:pPr>
            <a:r>
              <a:rPr lang="en-GB" sz="1400" b="0" dirty="0" smtClean="0">
                <a:latin typeface="Times New Roman" pitchFamily="18" charset="0"/>
                <a:cs typeface="Times New Roman" pitchFamily="18" charset="0"/>
              </a:rPr>
              <a:t>–	at frequencies below approximately 10 MHz where the Earth's ionosphere blocks radiation; </a:t>
            </a:r>
            <a:endParaRPr lang="ko-KR" altLang="en-US" sz="1400" b="0" dirty="0" smtClean="0">
              <a:latin typeface="Times New Roman" pitchFamily="18" charset="0"/>
              <a:cs typeface="Times New Roman" pitchFamily="18" charset="0"/>
            </a:endParaRPr>
          </a:p>
          <a:p>
            <a:pPr marL="538163" indent="-538163" hangingPunct="0">
              <a:lnSpc>
                <a:spcPts val="1680"/>
              </a:lnSpc>
            </a:pPr>
            <a:r>
              <a:rPr lang="en-GB" sz="1400" b="0" dirty="0" smtClean="0">
                <a:latin typeface="Times New Roman" pitchFamily="18" charset="0"/>
                <a:cs typeface="Times New Roman" pitchFamily="18" charset="0"/>
              </a:rPr>
              <a:t>–	in some millimetre and </a:t>
            </a:r>
            <a:r>
              <a:rPr lang="en-GB" sz="1400" b="0" dirty="0" err="1" smtClean="0">
                <a:latin typeface="Times New Roman" pitchFamily="18" charset="0"/>
                <a:cs typeface="Times New Roman" pitchFamily="18" charset="0"/>
              </a:rPr>
              <a:t>submillimeter</a:t>
            </a:r>
            <a:r>
              <a:rPr lang="en-GB" sz="1400" b="0" dirty="0" smtClean="0">
                <a:latin typeface="Times New Roman" pitchFamily="18" charset="0"/>
                <a:cs typeface="Times New Roman" pitchFamily="18" charset="0"/>
              </a:rPr>
              <a:t> bands, where the Earth's atmosphere significantly attenuates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(or completely blocks) radiation; </a:t>
            </a:r>
          </a:p>
          <a:p>
            <a:pPr marL="538163" indent="-538163" hangingPunct="0">
              <a:lnSpc>
                <a:spcPts val="1680"/>
              </a:lnSpc>
            </a:pPr>
            <a:endParaRPr lang="ko-KR" altLang="en-US" sz="1400" b="0" dirty="0" smtClean="0">
              <a:latin typeface="Times New Roman" pitchFamily="18" charset="0"/>
              <a:cs typeface="Times New Roman" pitchFamily="18" charset="0"/>
            </a:endParaRPr>
          </a:p>
          <a:p>
            <a:pPr marL="538163" indent="-538163" hangingPunct="0">
              <a:lnSpc>
                <a:spcPts val="1680"/>
              </a:lnSpc>
              <a:buAutoNum type="alphaLcParenR" startAt="2"/>
            </a:pPr>
            <a:r>
              <a:rPr lang="en-GB" sz="1400" b="0" dirty="0" smtClean="0">
                <a:latin typeface="Times New Roman" pitchFamily="18" charset="0"/>
                <a:cs typeface="Times New Roman" pitchFamily="18" charset="0"/>
              </a:rPr>
              <a:t>that space-based VLBI, cosmic microwave background observations, very low frequency observations and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observations in the atmospherically-opaque </a:t>
            </a:r>
            <a:r>
              <a:rPr lang="en-GB" sz="1400" b="0" dirty="0" err="1" smtClean="0">
                <a:latin typeface="Times New Roman" pitchFamily="18" charset="0"/>
                <a:cs typeface="Times New Roman" pitchFamily="18" charset="0"/>
              </a:rPr>
              <a:t>millimeter</a:t>
            </a:r>
            <a:r>
              <a:rPr lang="en-GB" sz="1400" b="0" dirty="0" smtClean="0">
                <a:latin typeface="Times New Roman" pitchFamily="18" charset="0"/>
                <a:cs typeface="Times New Roman" pitchFamily="18" charset="0"/>
              </a:rPr>
              <a:t> and </a:t>
            </a:r>
            <a:r>
              <a:rPr lang="en-GB" sz="1400" b="0" dirty="0" err="1" smtClean="0">
                <a:latin typeface="Times New Roman" pitchFamily="18" charset="0"/>
                <a:cs typeface="Times New Roman" pitchFamily="18" charset="0"/>
              </a:rPr>
              <a:t>submillimeter</a:t>
            </a:r>
            <a:r>
              <a:rPr lang="en-GB" sz="1400" b="0" dirty="0" smtClean="0">
                <a:latin typeface="Times New Roman" pitchFamily="18" charset="0"/>
                <a:cs typeface="Times New Roman" pitchFamily="18" charset="0"/>
              </a:rPr>
              <a:t> bands may be the only means to provide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answers to certain fundamental questions of modern astronomy;</a:t>
            </a:r>
          </a:p>
          <a:p>
            <a:pPr marL="538163" indent="-538163" hangingPunct="0">
              <a:lnSpc>
                <a:spcPts val="1680"/>
              </a:lnSpc>
              <a:buAutoNum type="alphaLcParenR" startAt="2"/>
            </a:pPr>
            <a:endParaRPr lang="ko-KR" altLang="en-US" sz="1400" b="0" dirty="0" smtClean="0">
              <a:latin typeface="Times New Roman" pitchFamily="18" charset="0"/>
              <a:cs typeface="Times New Roman" pitchFamily="18" charset="0"/>
            </a:endParaRPr>
          </a:p>
          <a:p>
            <a:pPr marL="538163" indent="-538163" hangingPunct="0">
              <a:lnSpc>
                <a:spcPts val="1680"/>
              </a:lnSpc>
              <a:buAutoNum type="alphaLcParenR" startAt="3"/>
            </a:pPr>
            <a:r>
              <a:rPr lang="en-GB" sz="1400" b="0" dirty="0" smtClean="0">
                <a:latin typeface="Times New Roman" pitchFamily="18" charset="0"/>
                <a:cs typeface="Times New Roman" pitchFamily="18" charset="0"/>
              </a:rPr>
              <a:t>that frequency sharing and protection criteria for radio astronomy observations with space-based radio telescopes may differ from those for ground-based radio astronomy due to the location of the space-based telescopes in orbit,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their distance from the Earth, and their orientation relative to man-made emissions;</a:t>
            </a:r>
          </a:p>
          <a:p>
            <a:pPr marL="538163" indent="-538163" hangingPunct="0">
              <a:lnSpc>
                <a:spcPts val="1680"/>
              </a:lnSpc>
              <a:buAutoNum type="alphaLcParenR" startAt="3"/>
            </a:pPr>
            <a:endParaRPr lang="ko-KR" altLang="en-US" sz="1400" b="0" dirty="0" smtClean="0">
              <a:latin typeface="Times New Roman" pitchFamily="18" charset="0"/>
              <a:cs typeface="Times New Roman" pitchFamily="18" charset="0"/>
            </a:endParaRPr>
          </a:p>
          <a:p>
            <a:pPr marL="538163" indent="-538163" hangingPunct="0">
              <a:lnSpc>
                <a:spcPts val="1680"/>
              </a:lnSpc>
              <a:buAutoNum type="alphaLcParenR" startAt="4"/>
            </a:pPr>
            <a:r>
              <a:rPr lang="en-GB" sz="1400" b="0" dirty="0" smtClean="0">
                <a:latin typeface="Times New Roman" pitchFamily="18" charset="0"/>
                <a:cs typeface="Times New Roman" pitchFamily="18" charset="0"/>
              </a:rPr>
              <a:t>that, unlike ground-based radio telescopes, space-based radio telescopes are located in close proximity to transmitters and receivers which are used for space operations and for data transmission;</a:t>
            </a:r>
          </a:p>
          <a:p>
            <a:pPr marL="538163" indent="-538163" hangingPunct="0">
              <a:lnSpc>
                <a:spcPts val="1680"/>
              </a:lnSpc>
              <a:buAutoNum type="alphaLcParenR" startAt="4"/>
            </a:pPr>
            <a:endParaRPr lang="ko-KR" altLang="en-US" sz="1400" b="0" dirty="0" smtClean="0">
              <a:latin typeface="Times New Roman" pitchFamily="18" charset="0"/>
              <a:cs typeface="Times New Roman" pitchFamily="18" charset="0"/>
            </a:endParaRPr>
          </a:p>
          <a:p>
            <a:pPr marL="538163" indent="-538163" hangingPunct="0">
              <a:lnSpc>
                <a:spcPts val="1680"/>
              </a:lnSpc>
              <a:buAutoNum type="alphaLcParenR" startAt="5"/>
            </a:pPr>
            <a:r>
              <a:rPr lang="en-GB" sz="1400" b="0" dirty="0" smtClean="0">
                <a:latin typeface="Times New Roman" pitchFamily="18" charset="0"/>
                <a:cs typeface="Times New Roman" pitchFamily="18" charset="0"/>
              </a:rPr>
              <a:t>that highly successful space radio astronomy missions have already been flown and launch and operation of more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such missions are envisaged in the future;</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230/7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357298"/>
            <a:ext cx="91440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hangingPunct="0">
              <a:lnSpc>
                <a:spcPct val="150000"/>
              </a:lnSpc>
            </a:pPr>
            <a:r>
              <a:rPr lang="en-GB" sz="1400" b="0" dirty="0" smtClean="0">
                <a:latin typeface="Times New Roman" pitchFamily="18" charset="0"/>
                <a:cs typeface="Times New Roman" pitchFamily="18" charset="0"/>
              </a:rPr>
              <a:t>f)	that relevant technologies are being developed to enable such missions (deployable antennas, cooling systems, high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data rate recording, transmission and processing systems, accurate pointing and stabilisation of space based radio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telescopes, etc.) and that such technology may be used by other telecommunication services in the future;</a:t>
            </a:r>
            <a:endParaRPr lang="ko-KR" altLang="en-US" sz="1400" b="0" dirty="0" smtClean="0">
              <a:latin typeface="Times New Roman" pitchFamily="18" charset="0"/>
              <a:cs typeface="Times New Roman" pitchFamily="18" charset="0"/>
            </a:endParaRPr>
          </a:p>
          <a:p>
            <a:pPr marL="538163" indent="-538163" hangingPunct="0">
              <a:lnSpc>
                <a:spcPct val="150000"/>
              </a:lnSpc>
              <a:buAutoNum type="alphaLcParenR" startAt="7"/>
            </a:pPr>
            <a:r>
              <a:rPr lang="en-GB" sz="1400" b="0" dirty="0" smtClean="0">
                <a:latin typeface="Times New Roman" pitchFamily="18" charset="0"/>
                <a:cs typeface="Times New Roman" pitchFamily="18" charset="0"/>
              </a:rPr>
              <a:t>that there are no specific provisions in the Radio Regulations for the protection of space-based radio astronomy,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nor are there appropriate sharing criteria for such observations,</a:t>
            </a:r>
          </a:p>
          <a:p>
            <a:pPr marL="538163" indent="-538163" hangingPunct="0">
              <a:lnSpc>
                <a:spcPct val="150000"/>
              </a:lnSpc>
              <a:buAutoNum type="alphaLcParenR" startAt="7"/>
            </a:pPr>
            <a:endParaRPr lang="ko-KR" altLang="en-US" sz="1400" b="0" dirty="0" smtClean="0">
              <a:latin typeface="Times New Roman" pitchFamily="18" charset="0"/>
              <a:cs typeface="Times New Roman" pitchFamily="18" charset="0"/>
            </a:endParaRPr>
          </a:p>
          <a:p>
            <a:pPr marL="538163" indent="-538163">
              <a:lnSpc>
                <a:spcPct val="150000"/>
              </a:lnSpc>
            </a:pPr>
            <a:r>
              <a:rPr lang="en-US" sz="1400" i="1" dirty="0" smtClean="0">
                <a:solidFill>
                  <a:srgbClr val="FF0000"/>
                </a:solidFill>
                <a:latin typeface="Times New Roman" pitchFamily="18" charset="0"/>
                <a:cs typeface="Times New Roman" pitchFamily="18" charset="0"/>
              </a:rPr>
              <a:t>decides</a:t>
            </a:r>
            <a:r>
              <a:rPr lang="en-US" sz="1400" dirty="0" smtClean="0">
                <a:solidFill>
                  <a:srgbClr val="FF0000"/>
                </a:solidFill>
                <a:latin typeface="Times New Roman" pitchFamily="18" charset="0"/>
                <a:cs typeface="Times New Roman" pitchFamily="18" charset="0"/>
              </a:rPr>
              <a:t> that the following Question should be studied</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1	</a:t>
            </a:r>
            <a:r>
              <a:rPr lang="en-GB" sz="1400" dirty="0" smtClean="0">
                <a:latin typeface="Times New Roman" pitchFamily="18" charset="0"/>
                <a:cs typeface="Times New Roman" pitchFamily="18" charset="0"/>
              </a:rPr>
              <a:t>What are the appropriate frequency bands in which space-based radio astronomy observations could be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conducted?</a:t>
            </a:r>
            <a:endParaRPr lang="ko-KR" altLang="en-US" sz="1400" dirty="0" smtClean="0">
              <a:latin typeface="Times New Roman" pitchFamily="18" charset="0"/>
              <a:cs typeface="Times New Roman" pitchFamily="18" charset="0"/>
            </a:endParaRPr>
          </a:p>
          <a:p>
            <a:pPr marL="538163" indent="-538163" hangingPunct="0">
              <a:lnSpc>
                <a:spcPct val="150000"/>
              </a:lnSpc>
              <a:buAutoNum type="arabicPlain" startAt="2"/>
            </a:pPr>
            <a:r>
              <a:rPr lang="en-GB" sz="1400" dirty="0" smtClean="0">
                <a:latin typeface="Times New Roman" pitchFamily="18" charset="0"/>
                <a:cs typeface="Times New Roman" pitchFamily="18" charset="0"/>
              </a:rPr>
              <a:t>What are the appropriate performance protection and sharing criteria for radio astronomy observations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from space?</a:t>
            </a:r>
          </a:p>
          <a:p>
            <a:pPr marL="538163" indent="-538163" hangingPunct="0">
              <a:lnSpc>
                <a:spcPct val="150000"/>
              </a:lnSpc>
              <a:buAutoNum type="arabicPlain" startAt="2"/>
            </a:pPr>
            <a:endParaRPr lang="ko-KR" altLang="en-US" sz="1400" b="0" dirty="0" smtClean="0">
              <a:latin typeface="Times New Roman" pitchFamily="18" charset="0"/>
              <a:cs typeface="Times New Roman" pitchFamily="18" charset="0"/>
            </a:endParaRPr>
          </a:p>
          <a:p>
            <a:pPr marL="538163" indent="-538163">
              <a:lnSpc>
                <a:spcPct val="150000"/>
              </a:lnSpc>
            </a:pPr>
            <a:r>
              <a:rPr lang="en-GB" sz="1400" i="1" dirty="0" smtClean="0">
                <a:solidFill>
                  <a:srgbClr val="FF0000"/>
                </a:solidFill>
                <a:latin typeface="Times New Roman" pitchFamily="18" charset="0"/>
                <a:cs typeface="Times New Roman" pitchFamily="18" charset="0"/>
              </a:rPr>
              <a:t>further decides</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1	that the results of the above studies should be included in (a) Recommendation(s);</a:t>
            </a:r>
            <a:endParaRPr lang="ko-KR" altLang="en-US" sz="1400" b="0" dirty="0" smtClean="0">
              <a:latin typeface="Times New Roman" pitchFamily="18" charset="0"/>
              <a:cs typeface="Times New Roman" pitchFamily="18" charset="0"/>
            </a:endParaRPr>
          </a:p>
          <a:p>
            <a:pPr marL="538163" indent="-538163" hangingPunct="0">
              <a:lnSpc>
                <a:spcPct val="150000"/>
              </a:lnSpc>
              <a:buAutoNum type="arabicPlain" startAt="2"/>
            </a:pPr>
            <a:r>
              <a:rPr lang="en-GB" sz="1400" b="0" dirty="0" smtClean="0">
                <a:latin typeface="Times New Roman" pitchFamily="18" charset="0"/>
                <a:cs typeface="Times New Roman" pitchFamily="18" charset="0"/>
              </a:rPr>
              <a:t>that the above studies should be completed by 2006.</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a:t>
            </a:r>
            <a:r>
              <a:rPr lang="fr-CH" sz="2400" cap="all" dirty="0" smtClean="0">
                <a:solidFill>
                  <a:schemeClr val="bg1"/>
                </a:solidFill>
                <a:latin typeface="Times New Roman" pitchFamily="18" charset="0"/>
                <a:cs typeface="Times New Roman" pitchFamily="18" charset="0"/>
              </a:rPr>
              <a:t>230/7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447" y="553007"/>
            <a:ext cx="9144000"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a:r>
              <a:rPr lang="en-US" sz="1800" dirty="0" smtClean="0">
                <a:solidFill>
                  <a:schemeClr val="accent2"/>
                </a:solidFill>
                <a:latin typeface="Times New Roman" pitchFamily="18" charset="0"/>
                <a:cs typeface="Times New Roman" pitchFamily="18" charset="0"/>
              </a:rPr>
              <a:t>Technical and operational characteristics of applications of science services operating </a:t>
            </a:r>
            <a:br>
              <a:rPr lang="en-US" sz="1800" dirty="0" smtClean="0">
                <a:solidFill>
                  <a:schemeClr val="accent2"/>
                </a:solidFill>
                <a:latin typeface="Times New Roman" pitchFamily="18" charset="0"/>
                <a:cs typeface="Times New Roman" pitchFamily="18" charset="0"/>
              </a:rPr>
            </a:br>
            <a:r>
              <a:rPr lang="en-US" sz="1800" dirty="0" smtClean="0">
                <a:solidFill>
                  <a:schemeClr val="accent2"/>
                </a:solidFill>
                <a:latin typeface="Times New Roman" pitchFamily="18" charset="0"/>
                <a:cs typeface="Times New Roman" pitchFamily="18" charset="0"/>
              </a:rPr>
              <a:t>above 275 GHz  </a:t>
            </a:r>
            <a:r>
              <a:rPr lang="en-GB" sz="1800" dirty="0" smtClean="0">
                <a:solidFill>
                  <a:schemeClr val="accent2"/>
                </a:solidFill>
                <a:latin typeface="Times New Roman" pitchFamily="18" charset="0"/>
                <a:cs typeface="Times New Roman" pitchFamily="18" charset="0"/>
              </a:rPr>
              <a:t>(2000-2006)</a:t>
            </a:r>
          </a:p>
          <a:p>
            <a:pPr marL="538163" indent="-538163"/>
            <a:endParaRPr lang="ko-KR" altLang="en-US" sz="1400" b="0" dirty="0" smtClean="0">
              <a:latin typeface="Times New Roman" pitchFamily="18" charset="0"/>
              <a:cs typeface="Times New Roman" pitchFamily="18" charset="0"/>
            </a:endParaRPr>
          </a:p>
          <a:p>
            <a:pPr marL="538163" indent="-538163"/>
            <a:r>
              <a:rPr lang="en-GB" sz="1400" b="0" dirty="0" smtClean="0">
                <a:latin typeface="Times New Roman" pitchFamily="18" charset="0"/>
                <a:cs typeface="Times New Roman" pitchFamily="18" charset="0"/>
              </a:rPr>
              <a:t>The ITU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Assembly,</a:t>
            </a:r>
          </a:p>
          <a:p>
            <a:pPr marL="538163" indent="-538163"/>
            <a:endParaRPr lang="ko-KR" altLang="en-US" sz="1400" b="0" dirty="0" smtClean="0">
              <a:latin typeface="Times New Roman" pitchFamily="18" charset="0"/>
              <a:cs typeface="Times New Roman" pitchFamily="18" charset="0"/>
            </a:endParaRPr>
          </a:p>
          <a:p>
            <a:pPr marL="538163" indent="-538163">
              <a:lnSpc>
                <a:spcPct val="150000"/>
              </a:lnSpc>
            </a:pPr>
            <a:r>
              <a:rPr lang="en-GB" sz="1400" i="1" dirty="0" smtClean="0">
                <a:solidFill>
                  <a:srgbClr val="FF0000"/>
                </a:solidFill>
                <a:latin typeface="Times New Roman" pitchFamily="18" charset="0"/>
                <a:cs typeface="Times New Roman" pitchFamily="18" charset="0"/>
              </a:rPr>
              <a:t>considering</a:t>
            </a:r>
            <a:endParaRPr lang="ko-KR" altLang="en-US" sz="1400" i="1" dirty="0" smtClean="0">
              <a:solidFill>
                <a:srgbClr val="FF0000"/>
              </a:solidFill>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a)	that the spectrum in many of the frequency bands used for space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is increasingly congested and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this problem is expected to get worse;</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b)	that some current space research, Earth exploration, meteorological and astronomical systems utilize frequencies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above 275 GHz and additional ones are planned;</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c)	that communication links are being used or planned for some satellite systems for inter-satellite communications at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frequencies above 275 GHz;</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d)	that extensive research has already been done and standards established on the hazards of radiation at frequencies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above 275 GHz through the International </a:t>
            </a:r>
            <a:r>
              <a:rPr lang="en-GB" sz="1400" b="0" dirty="0" err="1" smtClean="0">
                <a:latin typeface="Times New Roman" pitchFamily="18" charset="0"/>
                <a:cs typeface="Times New Roman" pitchFamily="18" charset="0"/>
              </a:rPr>
              <a:t>Electrotechnical</a:t>
            </a:r>
            <a:r>
              <a:rPr lang="en-GB" sz="1400" b="0" dirty="0" smtClean="0">
                <a:latin typeface="Times New Roman" pitchFamily="18" charset="0"/>
                <a:cs typeface="Times New Roman" pitchFamily="18" charset="0"/>
              </a:rPr>
              <a:t> Commission in standard IEC 60825-1 and the American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National Standards Institute in standard ANSI Z136.1‑1993;</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e)	that at frequencies above 275 GHz, sharing between services is not precluded;</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f)	that the study of Questions by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Study Groups includes the following:</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	use of the radio-frequency spectrum in space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	characteristics and performance of radio systems;</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	operation of radio systems,</a:t>
            </a: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235/7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447" y="553007"/>
            <a:ext cx="9144000" cy="32162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i="1" dirty="0" smtClean="0">
                <a:solidFill>
                  <a:srgbClr val="FF0000"/>
                </a:solidFill>
                <a:latin typeface="Times New Roman" pitchFamily="18" charset="0"/>
                <a:cs typeface="Times New Roman" pitchFamily="18" charset="0"/>
              </a:rPr>
              <a:t>decides</a:t>
            </a:r>
            <a:r>
              <a:rPr lang="en-GB" sz="1400" dirty="0" smtClean="0">
                <a:solidFill>
                  <a:srgbClr val="FF0000"/>
                </a:solidFill>
                <a:latin typeface="Times New Roman" pitchFamily="18" charset="0"/>
                <a:cs typeface="Times New Roman" pitchFamily="18" charset="0"/>
              </a:rPr>
              <a:t> that the following Question should be studied</a:t>
            </a:r>
            <a:endParaRPr lang="ko-KR" altLang="en-US" sz="1400" i="1" dirty="0" smtClean="0">
              <a:solidFill>
                <a:srgbClr val="FF0000"/>
              </a:solidFill>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1	</a:t>
            </a:r>
            <a:r>
              <a:rPr lang="en-GB" sz="1400" dirty="0" smtClean="0">
                <a:latin typeface="Times New Roman" pitchFamily="18" charset="0"/>
                <a:cs typeface="Times New Roman" pitchFamily="18" charset="0"/>
              </a:rPr>
              <a:t>What are the technical and operational characteristics of systems operating at frequencies above 275 GHz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within the science services?</a:t>
            </a:r>
            <a:endParaRPr lang="ko-KR" altLang="en-US" sz="1400" dirty="0" smtClean="0">
              <a:latin typeface="Times New Roman" pitchFamily="18" charset="0"/>
              <a:cs typeface="Times New Roman" pitchFamily="18" charset="0"/>
            </a:endParaRPr>
          </a:p>
          <a:p>
            <a:pPr marL="538163" indent="-538163">
              <a:lnSpc>
                <a:spcPct val="150000"/>
              </a:lnSpc>
            </a:pPr>
            <a:r>
              <a:rPr lang="en-GB" sz="1400" dirty="0" smtClean="0">
                <a:latin typeface="Times New Roman" pitchFamily="18" charset="0"/>
                <a:cs typeface="Times New Roman" pitchFamily="18" charset="0"/>
              </a:rPr>
              <a:t>2	Are sharing studies required for systems operating at frequencies above 275 GHz within the science services?</a:t>
            </a:r>
            <a:endParaRPr lang="ko-KR" altLang="en-US" sz="1400" dirty="0" smtClean="0">
              <a:latin typeface="Times New Roman" pitchFamily="18" charset="0"/>
              <a:cs typeface="Times New Roman" pitchFamily="18" charset="0"/>
            </a:endParaRPr>
          </a:p>
          <a:p>
            <a:pPr hangingPunct="0">
              <a:lnSpc>
                <a:spcPct val="150000"/>
              </a:lnSpc>
            </a:pPr>
            <a:r>
              <a:rPr lang="en-GB" sz="1400" b="0" i="1" dirty="0" smtClean="0">
                <a:latin typeface="Times New Roman" pitchFamily="18" charset="0"/>
                <a:cs typeface="Times New Roman" pitchFamily="18" charset="0"/>
              </a:rPr>
              <a:t/>
            </a:r>
            <a:br>
              <a:rPr lang="en-GB" sz="1400" b="0" i="1" dirty="0" smtClean="0">
                <a:latin typeface="Times New Roman" pitchFamily="18" charset="0"/>
                <a:cs typeface="Times New Roman" pitchFamily="18" charset="0"/>
              </a:rPr>
            </a:br>
            <a:r>
              <a:rPr lang="en-GB" sz="1400" i="1" dirty="0" smtClean="0">
                <a:solidFill>
                  <a:srgbClr val="FF0000"/>
                </a:solidFill>
                <a:latin typeface="Times New Roman" pitchFamily="18" charset="0"/>
                <a:cs typeface="Times New Roman" pitchFamily="18" charset="0"/>
              </a:rPr>
              <a:t>further decides</a:t>
            </a:r>
            <a:endParaRPr lang="ko-KR" altLang="en-US" sz="1400" i="1" dirty="0" smtClean="0">
              <a:solidFill>
                <a:srgbClr val="FF0000"/>
              </a:solidFill>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1	that the results of studies above 275 GHz should be brought to the attention of the other Study Groups;</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2	that the results of the above studies should be included in (a) Recommendation(s) or (b) Reports;</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3	that the results of the studies should lead to the formulation of appropriate Recommendations or Reports by 2008.</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smtClean="0">
                <a:solidFill>
                  <a:schemeClr val="bg1"/>
                </a:solidFill>
                <a:latin typeface="Times New Roman" pitchFamily="18" charset="0"/>
                <a:cs typeface="Times New Roman" pitchFamily="18" charset="0"/>
              </a:rPr>
              <a:t>ITU-R 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235/7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71480"/>
            <a:ext cx="9144000" cy="62047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hangingPunct="0"/>
            <a:r>
              <a:rPr lang="en-GB" sz="1800" dirty="0" smtClean="0">
                <a:solidFill>
                  <a:srgbClr val="FF0000"/>
                </a:solidFill>
                <a:latin typeface="Times New Roman" pitchFamily="18" charset="0"/>
                <a:cs typeface="Times New Roman" pitchFamily="18" charset="0"/>
              </a:rPr>
              <a:t>Technical and operational factors relating to interference mitigation practices </a:t>
            </a:r>
            <a:br>
              <a:rPr lang="en-GB" sz="1800" dirty="0" smtClean="0">
                <a:solidFill>
                  <a:srgbClr val="FF0000"/>
                </a:solidFill>
                <a:latin typeface="Times New Roman" pitchFamily="18" charset="0"/>
                <a:cs typeface="Times New Roman" pitchFamily="18" charset="0"/>
              </a:rPr>
            </a:br>
            <a:r>
              <a:rPr lang="en-GB" sz="1800" dirty="0" smtClean="0">
                <a:solidFill>
                  <a:srgbClr val="FF0000"/>
                </a:solidFill>
                <a:latin typeface="Times New Roman" pitchFamily="18" charset="0"/>
                <a:cs typeface="Times New Roman" pitchFamily="18" charset="0"/>
              </a:rPr>
              <a:t>at radio astronomy stations (2001)</a:t>
            </a:r>
            <a:endParaRPr lang="ko-KR" altLang="en-US" sz="1800" dirty="0" smtClean="0">
              <a:solidFill>
                <a:srgbClr val="FF0000"/>
              </a:solidFill>
              <a:latin typeface="Times New Roman" pitchFamily="18" charset="0"/>
              <a:cs typeface="Times New Roman" pitchFamily="18" charset="0"/>
            </a:endParaRPr>
          </a:p>
          <a:p>
            <a:pPr marL="538163" indent="-538163" hangingPunct="0"/>
            <a:r>
              <a:rPr lang="en-GB" sz="1400" b="0" dirty="0" smtClean="0">
                <a:latin typeface="Times New Roman" pitchFamily="18" charset="0"/>
                <a:cs typeface="Times New Roman" pitchFamily="18" charset="0"/>
              </a:rPr>
              <a:t> </a:t>
            </a:r>
            <a:endParaRPr lang="ko-KR" altLang="en-US" sz="1400" b="0" dirty="0" smtClean="0">
              <a:latin typeface="Times New Roman" pitchFamily="18" charset="0"/>
              <a:cs typeface="Times New Roman" pitchFamily="18" charset="0"/>
            </a:endParaRPr>
          </a:p>
          <a:p>
            <a:pPr marL="538163" indent="-538163"/>
            <a:r>
              <a:rPr lang="en-GB" sz="1400" b="0" dirty="0" smtClean="0">
                <a:latin typeface="Times New Roman" pitchFamily="18" charset="0"/>
                <a:cs typeface="Times New Roman" pitchFamily="18" charset="0"/>
              </a:rPr>
              <a:t>The ITU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Assembly,</a:t>
            </a:r>
            <a:endParaRPr lang="ko-KR" altLang="en-US" sz="1400" b="0" dirty="0" smtClean="0">
              <a:latin typeface="Times New Roman" pitchFamily="18" charset="0"/>
              <a:cs typeface="Times New Roman" pitchFamily="18" charset="0"/>
            </a:endParaRPr>
          </a:p>
          <a:p>
            <a:pPr marL="538163" indent="-538163"/>
            <a:r>
              <a:rPr lang="en-GB" sz="1400" i="1" dirty="0" smtClean="0">
                <a:solidFill>
                  <a:srgbClr val="FF0000"/>
                </a:solidFill>
                <a:latin typeface="Times New Roman" pitchFamily="18" charset="0"/>
                <a:cs typeface="Times New Roman" pitchFamily="18" charset="0"/>
              </a:rPr>
              <a:t>considering</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30000"/>
              </a:lnSpc>
            </a:pPr>
            <a:r>
              <a:rPr lang="en-GB" sz="1400" b="0" dirty="0" smtClean="0">
                <a:latin typeface="Times New Roman" pitchFamily="18" charset="0"/>
                <a:cs typeface="Times New Roman" pitchFamily="18" charset="0"/>
              </a:rPr>
              <a:t>a)	that radio astronomy stations are designed to detect natural emissions at extremely low power levels; their operation may therefore be degraded by interference at levels that could be tolerated by other services;</a:t>
            </a:r>
            <a:endParaRPr lang="ko-KR" altLang="en-US" sz="1400" b="0" dirty="0" smtClean="0">
              <a:latin typeface="Times New Roman" pitchFamily="18" charset="0"/>
              <a:cs typeface="Times New Roman" pitchFamily="18" charset="0"/>
            </a:endParaRPr>
          </a:p>
          <a:p>
            <a:pPr marL="538163" indent="-538163" hangingPunct="0">
              <a:lnSpc>
                <a:spcPct val="130000"/>
              </a:lnSpc>
            </a:pPr>
            <a:r>
              <a:rPr lang="en-GB" sz="1400" b="0" dirty="0" smtClean="0">
                <a:latin typeface="Times New Roman" pitchFamily="18" charset="0"/>
                <a:cs typeface="Times New Roman" pitchFamily="18" charset="0"/>
              </a:rPr>
              <a:t>b)	that a variety of mitigation techniques may be used to reduce the susceptibility of radio astronomy stations to the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effects of interference in observational data;</a:t>
            </a:r>
            <a:endParaRPr lang="ko-KR" altLang="en-US" sz="1400" b="0" dirty="0" smtClean="0">
              <a:latin typeface="Times New Roman" pitchFamily="18" charset="0"/>
              <a:cs typeface="Times New Roman" pitchFamily="18" charset="0"/>
            </a:endParaRPr>
          </a:p>
          <a:p>
            <a:pPr marL="538163" indent="-538163" hangingPunct="0">
              <a:lnSpc>
                <a:spcPct val="130000"/>
              </a:lnSpc>
            </a:pPr>
            <a:r>
              <a:rPr lang="en-GB" sz="1400" b="0" dirty="0" smtClean="0">
                <a:latin typeface="Times New Roman" pitchFamily="18" charset="0"/>
                <a:cs typeface="Times New Roman" pitchFamily="18" charset="0"/>
              </a:rPr>
              <a:t>c)	that the use of mitigation techniques entails in many cases a loss of data and observing time, a loss of observational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flexibility, and a general reduction in the level of service to users of radio astronomy stations;</a:t>
            </a:r>
            <a:endParaRPr lang="ko-KR" altLang="en-US" sz="1400" b="0" dirty="0" smtClean="0">
              <a:latin typeface="Times New Roman" pitchFamily="18" charset="0"/>
              <a:cs typeface="Times New Roman" pitchFamily="18" charset="0"/>
            </a:endParaRPr>
          </a:p>
          <a:p>
            <a:pPr marL="538163" indent="-538163" hangingPunct="0">
              <a:lnSpc>
                <a:spcPct val="130000"/>
              </a:lnSpc>
              <a:buAutoNum type="alphaLcParenR" startAt="4"/>
            </a:pPr>
            <a:r>
              <a:rPr lang="en-GB" sz="1400" b="0" dirty="0" smtClean="0">
                <a:latin typeface="Times New Roman" pitchFamily="18" charset="0"/>
                <a:cs typeface="Times New Roman" pitchFamily="18" charset="0"/>
              </a:rPr>
              <a:t>that recent technological developments create new possibilities for mitigating interference by means of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digital techniques and operational procedures,</a:t>
            </a:r>
          </a:p>
          <a:p>
            <a:pPr marL="538163" indent="-538163" hangingPunct="0">
              <a:buAutoNum type="alphaLcParenR" startAt="4"/>
            </a:pPr>
            <a:endParaRPr lang="ko-KR" altLang="en-US" sz="1400" b="0" dirty="0" smtClean="0">
              <a:latin typeface="Times New Roman" pitchFamily="18" charset="0"/>
              <a:cs typeface="Times New Roman" pitchFamily="18" charset="0"/>
            </a:endParaRPr>
          </a:p>
          <a:p>
            <a:pPr marL="538163" indent="-538163"/>
            <a:r>
              <a:rPr lang="en-GB" sz="1400" i="1" dirty="0" smtClean="0">
                <a:solidFill>
                  <a:srgbClr val="FF0000"/>
                </a:solidFill>
                <a:latin typeface="Times New Roman" pitchFamily="18" charset="0"/>
                <a:cs typeface="Times New Roman" pitchFamily="18" charset="0"/>
              </a:rPr>
              <a:t>decides</a:t>
            </a:r>
            <a:r>
              <a:rPr lang="en-GB" sz="1400" dirty="0" smtClean="0">
                <a:solidFill>
                  <a:srgbClr val="FF0000"/>
                </a:solidFill>
                <a:latin typeface="Times New Roman" pitchFamily="18" charset="0"/>
                <a:cs typeface="Times New Roman" pitchFamily="18" charset="0"/>
              </a:rPr>
              <a:t> that the following Question should be studied</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30000"/>
              </a:lnSpc>
            </a:pPr>
            <a:r>
              <a:rPr lang="en-GB" sz="1400" b="0" dirty="0" smtClean="0">
                <a:latin typeface="Times New Roman" pitchFamily="18" charset="0"/>
                <a:cs typeface="Times New Roman" pitchFamily="18" charset="0"/>
              </a:rPr>
              <a:t>1	</a:t>
            </a:r>
            <a:r>
              <a:rPr lang="en-GB" sz="1400" dirty="0" smtClean="0">
                <a:latin typeface="Times New Roman" pitchFamily="18" charset="0"/>
                <a:cs typeface="Times New Roman" pitchFamily="18" charset="0"/>
              </a:rPr>
              <a:t>What are the technical and operational characteristics of the mitigation techniques that are being identified for use by radio astronomy stations?</a:t>
            </a:r>
            <a:endParaRPr lang="ko-KR" altLang="en-US" sz="1400" dirty="0" smtClean="0">
              <a:latin typeface="Times New Roman" pitchFamily="18" charset="0"/>
              <a:cs typeface="Times New Roman" pitchFamily="18" charset="0"/>
            </a:endParaRPr>
          </a:p>
          <a:p>
            <a:pPr marL="538163" indent="-538163" hangingPunct="0">
              <a:lnSpc>
                <a:spcPct val="130000"/>
              </a:lnSpc>
              <a:buAutoNum type="arabicPlain" startAt="2"/>
            </a:pPr>
            <a:r>
              <a:rPr lang="en-GB" sz="1400" dirty="0" smtClean="0">
                <a:latin typeface="Times New Roman" pitchFamily="18" charset="0"/>
                <a:cs typeface="Times New Roman" pitchFamily="18" charset="0"/>
              </a:rPr>
              <a:t>What are the consequences and the technical limitations for the use of identified mitigation techniques and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which of these techniques may be applied in practice?</a:t>
            </a:r>
          </a:p>
          <a:p>
            <a:pPr marL="538163" indent="-538163" hangingPunct="0">
              <a:lnSpc>
                <a:spcPct val="130000"/>
              </a:lnSpc>
              <a:buAutoNum type="arabicPlain" startAt="2"/>
            </a:pPr>
            <a:endParaRPr lang="ko-KR" altLang="en-US" sz="1400" b="0" dirty="0" smtClean="0">
              <a:latin typeface="Times New Roman" pitchFamily="18" charset="0"/>
              <a:cs typeface="Times New Roman" pitchFamily="18" charset="0"/>
            </a:endParaRPr>
          </a:p>
          <a:p>
            <a:pPr marL="538163" indent="-538163">
              <a:lnSpc>
                <a:spcPct val="130000"/>
              </a:lnSpc>
            </a:pPr>
            <a:r>
              <a:rPr lang="en-GB" sz="1400" i="1" dirty="0" smtClean="0">
                <a:solidFill>
                  <a:srgbClr val="FF0000"/>
                </a:solidFill>
                <a:latin typeface="Times New Roman" pitchFamily="18" charset="0"/>
                <a:cs typeface="Times New Roman" pitchFamily="18" charset="0"/>
              </a:rPr>
              <a:t>further decides </a:t>
            </a:r>
            <a:endParaRPr lang="ko-KR" altLang="en-US" sz="1400" i="1" dirty="0" smtClean="0">
              <a:solidFill>
                <a:srgbClr val="FF0000"/>
              </a:solidFill>
              <a:latin typeface="Times New Roman" pitchFamily="18" charset="0"/>
              <a:cs typeface="Times New Roman" pitchFamily="18" charset="0"/>
            </a:endParaRPr>
          </a:p>
          <a:p>
            <a:pPr marL="538163" indent="-538163" hangingPunct="0">
              <a:lnSpc>
                <a:spcPct val="130000"/>
              </a:lnSpc>
            </a:pPr>
            <a:r>
              <a:rPr lang="en-GB" sz="1400" b="0" dirty="0" smtClean="0">
                <a:latin typeface="Times New Roman" pitchFamily="18" charset="0"/>
                <a:cs typeface="Times New Roman" pitchFamily="18" charset="0"/>
              </a:rPr>
              <a:t>1	that the results of the above studies should be included in (a) Recommendation(s);</a:t>
            </a:r>
            <a:endParaRPr lang="ko-KR" altLang="en-US" sz="1400" b="0" dirty="0" smtClean="0">
              <a:latin typeface="Times New Roman" pitchFamily="18" charset="0"/>
              <a:cs typeface="Times New Roman" pitchFamily="18" charset="0"/>
            </a:endParaRPr>
          </a:p>
          <a:p>
            <a:pPr marL="538163" indent="-538163" hangingPunct="0">
              <a:lnSpc>
                <a:spcPct val="130000"/>
              </a:lnSpc>
            </a:pPr>
            <a:r>
              <a:rPr lang="en-GB" sz="1400" b="0" dirty="0" smtClean="0">
                <a:latin typeface="Times New Roman" pitchFamily="18" charset="0"/>
                <a:cs typeface="Times New Roman" pitchFamily="18" charset="0"/>
              </a:rPr>
              <a:t>2	that the above studies should be completed by 2006.</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a:solidFill>
                  <a:schemeClr val="bg1"/>
                </a:solidFill>
              </a:rPr>
              <a:t>ITU-R </a:t>
            </a:r>
            <a:r>
              <a:rPr lang="en-US" sz="2400" dirty="0" smtClean="0">
                <a:solidFill>
                  <a:schemeClr val="bg1"/>
                </a:solidFill>
              </a:rPr>
              <a:t>Questions :</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237/7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4" name="Text Box 8"/>
          <p:cNvSpPr txBox="1">
            <a:spLocks noChangeArrowheads="1"/>
          </p:cNvSpPr>
          <p:nvPr/>
        </p:nvSpPr>
        <p:spPr bwMode="auto">
          <a:xfrm>
            <a:off x="928662" y="928670"/>
            <a:ext cx="7701147" cy="954107"/>
          </a:xfrm>
          <a:prstGeom prst="rect">
            <a:avLst/>
          </a:prstGeom>
          <a:noFill/>
          <a:ln w="9525">
            <a:noFill/>
            <a:miter lim="800000"/>
            <a:headEnd/>
            <a:tailEnd/>
          </a:ln>
          <a:effectLst/>
        </p:spPr>
        <p:txBody>
          <a:bodyPr wrap="none">
            <a:spAutoFit/>
          </a:bodyPr>
          <a:lstStyle/>
          <a:p>
            <a:r>
              <a:rPr lang="en-GB" sz="2800" dirty="0" smtClean="0"/>
              <a:t>The enemy within </a:t>
            </a:r>
          </a:p>
          <a:p>
            <a:r>
              <a:rPr lang="en-GB" sz="2800" b="0" dirty="0" smtClean="0">
                <a:latin typeface="Arial" pitchFamily="34" charset="0"/>
              </a:rPr>
              <a:t>Computers</a:t>
            </a:r>
            <a:r>
              <a:rPr lang="en-GB" sz="2800" b="0" dirty="0">
                <a:latin typeface="Arial" pitchFamily="34" charset="0"/>
              </a:rPr>
              <a:t>, </a:t>
            </a:r>
            <a:r>
              <a:rPr lang="en-GB" sz="2800" b="0" dirty="0" smtClean="0">
                <a:latin typeface="Arial" pitchFamily="34" charset="0"/>
              </a:rPr>
              <a:t>Cell Phone, </a:t>
            </a:r>
            <a:r>
              <a:rPr lang="en-GB" sz="2800" b="0" dirty="0">
                <a:latin typeface="Arial" pitchFamily="34" charset="0"/>
              </a:rPr>
              <a:t>modern electronics, …</a:t>
            </a:r>
            <a:endParaRPr lang="en-US" altLang="ko-KR" sz="2800" b="0" dirty="0">
              <a:latin typeface="Arial" pitchFamily="34" charset="0"/>
              <a:ea typeface="굴림" pitchFamily="50" charset="-127"/>
            </a:endParaRPr>
          </a:p>
        </p:txBody>
      </p:sp>
      <p:grpSp>
        <p:nvGrpSpPr>
          <p:cNvPr id="11" name="Group 10"/>
          <p:cNvGrpSpPr/>
          <p:nvPr/>
        </p:nvGrpSpPr>
        <p:grpSpPr>
          <a:xfrm>
            <a:off x="500034" y="2071678"/>
            <a:ext cx="8351838" cy="3883025"/>
            <a:chOff x="323850" y="2090738"/>
            <a:chExt cx="8351838" cy="3883025"/>
          </a:xfrm>
        </p:grpSpPr>
        <p:pic>
          <p:nvPicPr>
            <p:cNvPr id="24580" name="Picture 4" descr="comput"/>
            <p:cNvPicPr>
              <a:picLocks noGrp="1" noChangeAspect="1" noChangeArrowheads="1"/>
            </p:cNvPicPr>
            <p:nvPr>
              <p:ph sz="half" idx="1"/>
            </p:nvPr>
          </p:nvPicPr>
          <p:blipFill>
            <a:blip r:embed="rId2"/>
            <a:srcRect/>
            <a:stretch>
              <a:fillRect/>
            </a:stretch>
          </p:blipFill>
          <p:spPr>
            <a:xfrm>
              <a:off x="323850" y="2090738"/>
              <a:ext cx="4171950" cy="3189287"/>
            </a:xfrm>
            <a:noFill/>
            <a:ln/>
          </p:spPr>
        </p:pic>
        <p:pic>
          <p:nvPicPr>
            <p:cNvPr id="24582" name="Picture 6" descr="manbox"/>
            <p:cNvPicPr>
              <a:picLocks noGrp="1" noChangeAspect="1" noChangeArrowheads="1"/>
            </p:cNvPicPr>
            <p:nvPr>
              <p:ph sz="half" idx="2"/>
            </p:nvPr>
          </p:nvPicPr>
          <p:blipFill>
            <a:blip r:embed="rId3" cstate="print"/>
            <a:srcRect/>
            <a:stretch>
              <a:fillRect/>
            </a:stretch>
          </p:blipFill>
          <p:spPr>
            <a:xfrm>
              <a:off x="4648200" y="2409825"/>
              <a:ext cx="4027488" cy="2684463"/>
            </a:xfrm>
            <a:noFill/>
            <a:ln/>
          </p:spPr>
        </p:pic>
        <p:sp>
          <p:nvSpPr>
            <p:cNvPr id="24585" name="Text Box 9"/>
            <p:cNvSpPr txBox="1">
              <a:spLocks noChangeArrowheads="1"/>
            </p:cNvSpPr>
            <p:nvPr/>
          </p:nvSpPr>
          <p:spPr bwMode="auto">
            <a:xfrm>
              <a:off x="1370013" y="5516563"/>
              <a:ext cx="6403975" cy="457200"/>
            </a:xfrm>
            <a:prstGeom prst="rect">
              <a:avLst/>
            </a:prstGeom>
            <a:noFill/>
            <a:ln w="9525">
              <a:noFill/>
              <a:miter lim="800000"/>
              <a:headEnd/>
              <a:tailEnd/>
            </a:ln>
            <a:effectLst/>
          </p:spPr>
          <p:txBody>
            <a:bodyPr wrap="none">
              <a:spAutoFit/>
            </a:bodyPr>
            <a:lstStyle/>
            <a:p>
              <a:r>
                <a:rPr lang="en-GB" sz="2400" b="0">
                  <a:latin typeface="Arial" pitchFamily="34" charset="0"/>
                </a:rPr>
                <a:t>PCs at 1420 MHz		Shielded box 40dB</a:t>
              </a:r>
              <a:endParaRPr lang="en-US" altLang="ko-KR" sz="2400" b="0">
                <a:latin typeface="Arial" pitchFamily="34" charset="0"/>
                <a:ea typeface="굴림" pitchFamily="50" charset="-127"/>
              </a:endParaRPr>
            </a:p>
          </p:txBody>
        </p:sp>
      </p:grpSp>
      <p:sp>
        <p:nvSpPr>
          <p:cNvPr id="24586" name="AutoShape 10"/>
          <p:cNvSpPr>
            <a:spLocks noChangeArrowheads="1"/>
          </p:cNvSpPr>
          <p:nvPr/>
        </p:nvSpPr>
        <p:spPr bwMode="auto">
          <a:xfrm>
            <a:off x="2484438" y="3716338"/>
            <a:ext cx="863600" cy="144462"/>
          </a:xfrm>
          <a:prstGeom prst="leftRightArrow">
            <a:avLst>
              <a:gd name="adj1" fmla="val 50000"/>
              <a:gd name="adj2" fmla="val 119561"/>
            </a:avLst>
          </a:prstGeom>
          <a:solidFill>
            <a:srgbClr val="FFFF00"/>
          </a:solidFill>
          <a:ln w="9525">
            <a:solidFill>
              <a:schemeClr val="tx1"/>
            </a:solidFill>
            <a:miter lim="800000"/>
            <a:headEnd/>
            <a:tailEnd/>
          </a:ln>
          <a:effectLst/>
        </p:spPr>
        <p:txBody>
          <a:bodyPr wrap="none" anchor="ctr"/>
          <a:lstStyle/>
          <a:p>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6"/>
                                        </p:tgtEl>
                                        <p:attrNameLst>
                                          <p:attrName>style.visibility</p:attrName>
                                        </p:attrNameLst>
                                      </p:cBhvr>
                                      <p:to>
                                        <p:strVal val="visible"/>
                                      </p:to>
                                    </p:set>
                                    <p:animEffect transition="in" filter="dissolve">
                                      <p:cBhvr>
                                        <p:cTn id="7"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14356"/>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hangingPunct="0"/>
            <a:r>
              <a:rPr lang="en-GB" sz="1700" dirty="0" smtClean="0">
                <a:solidFill>
                  <a:srgbClr val="FF0000"/>
                </a:solidFill>
                <a:latin typeface="Times New Roman" pitchFamily="18" charset="0"/>
                <a:cs typeface="Times New Roman" pitchFamily="18" charset="0"/>
              </a:rPr>
              <a:t>Frequency bands and protection criteria for radio astronomy observations from space (2003)</a:t>
            </a:r>
          </a:p>
          <a:p>
            <a:pPr marL="538163" indent="-538163" hangingPunct="0"/>
            <a:endParaRPr lang="ko-KR" altLang="en-US" sz="1400" b="0" dirty="0" smtClean="0">
              <a:latin typeface="Times New Roman" pitchFamily="18" charset="0"/>
              <a:cs typeface="Times New Roman" pitchFamily="18" charset="0"/>
            </a:endParaRPr>
          </a:p>
          <a:p>
            <a:pPr marL="538163" indent="-538163" hangingPunct="0"/>
            <a:r>
              <a:rPr lang="en-US" sz="1400" b="0" dirty="0" smtClean="0">
                <a:latin typeface="Times New Roman" pitchFamily="18" charset="0"/>
                <a:cs typeface="Times New Roman" pitchFamily="18" charset="0"/>
              </a:rPr>
              <a:t>The ITU </a:t>
            </a:r>
            <a:r>
              <a:rPr lang="en-US" sz="1400" b="0" dirty="0" err="1" smtClean="0">
                <a:latin typeface="Times New Roman" pitchFamily="18" charset="0"/>
                <a:cs typeface="Times New Roman" pitchFamily="18" charset="0"/>
              </a:rPr>
              <a:t>Radiocommunication</a:t>
            </a:r>
            <a:r>
              <a:rPr lang="en-US" sz="1400" b="0" dirty="0" smtClean="0">
                <a:latin typeface="Times New Roman" pitchFamily="18" charset="0"/>
                <a:cs typeface="Times New Roman" pitchFamily="18" charset="0"/>
              </a:rPr>
              <a:t> Assembly,</a:t>
            </a:r>
            <a:endParaRPr lang="ko-KR" altLang="en-US" sz="1400" b="0" dirty="0" smtClean="0">
              <a:latin typeface="Times New Roman" pitchFamily="18" charset="0"/>
              <a:cs typeface="Times New Roman" pitchFamily="18" charset="0"/>
            </a:endParaRPr>
          </a:p>
          <a:p>
            <a:pPr marL="538163" indent="-538163">
              <a:lnSpc>
                <a:spcPct val="150000"/>
              </a:lnSpc>
            </a:pPr>
            <a:r>
              <a:rPr lang="en-US" sz="1400" i="1" dirty="0" smtClean="0">
                <a:solidFill>
                  <a:srgbClr val="FF0000"/>
                </a:solidFill>
                <a:latin typeface="Times New Roman" pitchFamily="18" charset="0"/>
                <a:cs typeface="Times New Roman" pitchFamily="18" charset="0"/>
              </a:rPr>
              <a:t>considering</a:t>
            </a:r>
            <a:endParaRPr lang="ko-KR" altLang="en-US" sz="1400" i="1" dirty="0" smtClean="0">
              <a:solidFill>
                <a:srgbClr val="FF0000"/>
              </a:solidFill>
              <a:latin typeface="Times New Roman" pitchFamily="18" charset="0"/>
              <a:cs typeface="Times New Roman" pitchFamily="18" charset="0"/>
            </a:endParaRPr>
          </a:p>
          <a:p>
            <a:pPr marL="268288" indent="-268288" hangingPunct="0">
              <a:lnSpc>
                <a:spcPct val="150000"/>
              </a:lnSpc>
            </a:pPr>
            <a:r>
              <a:rPr lang="en-US" sz="1400" b="0" dirty="0" smtClean="0">
                <a:latin typeface="Times New Roman" pitchFamily="18" charset="0"/>
                <a:cs typeface="Times New Roman" pitchFamily="18" charset="0"/>
              </a:rPr>
              <a:t>a)	that there are requirements to use spacecraft to conduct radio astronomy observations;</a:t>
            </a:r>
            <a:endParaRPr lang="ko-KR" altLang="en-US" sz="1400" b="0" dirty="0" smtClean="0">
              <a:latin typeface="Times New Roman" pitchFamily="18" charset="0"/>
              <a:cs typeface="Times New Roman" pitchFamily="18" charset="0"/>
            </a:endParaRPr>
          </a:p>
          <a:p>
            <a:pPr marL="268288" indent="-268288" hangingPunct="0">
              <a:lnSpc>
                <a:spcPct val="150000"/>
              </a:lnSpc>
            </a:pPr>
            <a:r>
              <a:rPr lang="en-US" sz="1400" b="0" dirty="0" smtClean="0">
                <a:latin typeface="Times New Roman" pitchFamily="18" charset="0"/>
                <a:cs typeface="Times New Roman" pitchFamily="18" charset="0"/>
              </a:rPr>
              <a:t>b)	that radio astronomy observations from space may be conducted in the frequency bands utilized by the space research service (passive);</a:t>
            </a:r>
            <a:endParaRPr lang="ko-KR" altLang="en-US" sz="1400" b="0" dirty="0" smtClean="0">
              <a:latin typeface="Times New Roman" pitchFamily="18" charset="0"/>
              <a:cs typeface="Times New Roman" pitchFamily="18" charset="0"/>
            </a:endParaRPr>
          </a:p>
          <a:p>
            <a:pPr marL="268288" indent="-268288" hangingPunct="0">
              <a:lnSpc>
                <a:spcPct val="150000"/>
              </a:lnSpc>
              <a:buAutoNum type="alphaLcParenR" startAt="3"/>
            </a:pPr>
            <a:r>
              <a:rPr lang="en-US" sz="1400" b="0" dirty="0" smtClean="0">
                <a:latin typeface="Times New Roman" pitchFamily="18" charset="0"/>
                <a:cs typeface="Times New Roman" pitchFamily="18" charset="0"/>
              </a:rPr>
              <a:t>that protection requirements for space-based radio astronomy systems have not yet been determined,</a:t>
            </a:r>
          </a:p>
          <a:p>
            <a:pPr marL="268288" indent="-268288" hangingPunct="0">
              <a:lnSpc>
                <a:spcPct val="150000"/>
              </a:lnSpc>
              <a:buAutoNum type="alphaLcParenR" startAt="3"/>
            </a:pPr>
            <a:endParaRPr lang="ko-KR" altLang="en-US" sz="1400" b="0" dirty="0" smtClean="0">
              <a:latin typeface="Times New Roman" pitchFamily="18" charset="0"/>
              <a:cs typeface="Times New Roman" pitchFamily="18" charset="0"/>
            </a:endParaRPr>
          </a:p>
          <a:p>
            <a:pPr marL="268288" indent="-268288">
              <a:lnSpc>
                <a:spcPct val="150000"/>
              </a:lnSpc>
            </a:pPr>
            <a:r>
              <a:rPr lang="en-US" sz="1400" i="1" dirty="0" smtClean="0">
                <a:solidFill>
                  <a:srgbClr val="FF0000"/>
                </a:solidFill>
                <a:latin typeface="Times New Roman" pitchFamily="18" charset="0"/>
                <a:cs typeface="Times New Roman" pitchFamily="18" charset="0"/>
              </a:rPr>
              <a:t>decides</a:t>
            </a:r>
            <a:r>
              <a:rPr lang="en-US" sz="1400" dirty="0" smtClean="0">
                <a:solidFill>
                  <a:srgbClr val="FF0000"/>
                </a:solidFill>
                <a:latin typeface="Times New Roman" pitchFamily="18" charset="0"/>
                <a:cs typeface="Times New Roman" pitchFamily="18" charset="0"/>
              </a:rPr>
              <a:t> that the following Question should be studied</a:t>
            </a:r>
            <a:endParaRPr lang="ko-KR" altLang="en-US" sz="1400" i="1" dirty="0" smtClean="0">
              <a:solidFill>
                <a:srgbClr val="FF0000"/>
              </a:solidFill>
              <a:latin typeface="Times New Roman" pitchFamily="18" charset="0"/>
              <a:cs typeface="Times New Roman" pitchFamily="18" charset="0"/>
            </a:endParaRPr>
          </a:p>
          <a:p>
            <a:pPr marL="268288" indent="-268288" hangingPunct="0">
              <a:lnSpc>
                <a:spcPct val="150000"/>
              </a:lnSpc>
            </a:pPr>
            <a:r>
              <a:rPr lang="en-US" sz="1400" b="0" dirty="0" smtClean="0">
                <a:latin typeface="Times New Roman" pitchFamily="18" charset="0"/>
                <a:cs typeface="Times New Roman" pitchFamily="18" charset="0"/>
              </a:rPr>
              <a:t>1	</a:t>
            </a:r>
            <a:r>
              <a:rPr lang="en-US" sz="1400" dirty="0" smtClean="0">
                <a:latin typeface="Times New Roman" pitchFamily="18" charset="0"/>
                <a:cs typeface="Times New Roman" pitchFamily="18" charset="0"/>
              </a:rPr>
              <a:t>What are the typical technical and operating characteristics of space-based radio astronomy observation systems?</a:t>
            </a:r>
            <a:endParaRPr lang="ko-KR" altLang="en-US" sz="1400" dirty="0" smtClean="0">
              <a:latin typeface="Times New Roman" pitchFamily="18" charset="0"/>
              <a:cs typeface="Times New Roman" pitchFamily="18" charset="0"/>
            </a:endParaRPr>
          </a:p>
          <a:p>
            <a:pPr marL="268288" indent="-268288" hangingPunct="0">
              <a:lnSpc>
                <a:spcPct val="150000"/>
              </a:lnSpc>
            </a:pPr>
            <a:r>
              <a:rPr lang="en-US" sz="1400" dirty="0" smtClean="0">
                <a:latin typeface="Times New Roman" pitchFamily="18" charset="0"/>
                <a:cs typeface="Times New Roman" pitchFamily="18" charset="0"/>
              </a:rPr>
              <a:t>2	What are the technically preferred frequency bands for space-based radio astronomy observations?</a:t>
            </a:r>
            <a:endParaRPr lang="ko-KR" altLang="en-US" sz="1400" dirty="0" smtClean="0">
              <a:latin typeface="Times New Roman" pitchFamily="18" charset="0"/>
              <a:cs typeface="Times New Roman" pitchFamily="18" charset="0"/>
            </a:endParaRPr>
          </a:p>
          <a:p>
            <a:pPr marL="268288" indent="-268288" hangingPunct="0">
              <a:lnSpc>
                <a:spcPct val="150000"/>
              </a:lnSpc>
              <a:buAutoNum type="arabicPlain" startAt="3"/>
            </a:pPr>
            <a:r>
              <a:rPr lang="en-US" sz="1400" dirty="0" smtClean="0">
                <a:latin typeface="Times New Roman" pitchFamily="18" charset="0"/>
                <a:cs typeface="Times New Roman" pitchFamily="18" charset="0"/>
              </a:rPr>
              <a:t>What are the protection criteria for space-based radio astronomy observations?</a:t>
            </a:r>
          </a:p>
          <a:p>
            <a:pPr marL="268288" indent="-268288" hangingPunct="0">
              <a:lnSpc>
                <a:spcPct val="150000"/>
              </a:lnSpc>
              <a:buAutoNum type="arabicPlain" startAt="3"/>
            </a:pPr>
            <a:endParaRPr lang="ko-KR" altLang="en-US" sz="1400" b="0" dirty="0" smtClean="0">
              <a:latin typeface="Times New Roman" pitchFamily="18" charset="0"/>
              <a:cs typeface="Times New Roman" pitchFamily="18" charset="0"/>
            </a:endParaRPr>
          </a:p>
          <a:p>
            <a:pPr marL="268288" indent="-268288" hangingPunct="0">
              <a:lnSpc>
                <a:spcPct val="150000"/>
              </a:lnSpc>
            </a:pPr>
            <a:r>
              <a:rPr lang="en-US" sz="1400" i="1" dirty="0" smtClean="0">
                <a:solidFill>
                  <a:srgbClr val="FF0000"/>
                </a:solidFill>
                <a:latin typeface="Times New Roman" pitchFamily="18" charset="0"/>
                <a:cs typeface="Times New Roman" pitchFamily="18" charset="0"/>
              </a:rPr>
              <a:t>further decides</a:t>
            </a:r>
            <a:endParaRPr lang="ko-KR" altLang="en-US" sz="1400" i="1" dirty="0" smtClean="0">
              <a:solidFill>
                <a:srgbClr val="FF0000"/>
              </a:solidFill>
              <a:latin typeface="Times New Roman" pitchFamily="18" charset="0"/>
              <a:cs typeface="Times New Roman" pitchFamily="18" charset="0"/>
            </a:endParaRPr>
          </a:p>
          <a:p>
            <a:pPr marL="268288" indent="-268288" hangingPunct="0">
              <a:lnSpc>
                <a:spcPct val="150000"/>
              </a:lnSpc>
            </a:pPr>
            <a:r>
              <a:rPr lang="en-US" sz="1400" b="0" dirty="0" smtClean="0">
                <a:latin typeface="Times New Roman" pitchFamily="18" charset="0"/>
                <a:cs typeface="Times New Roman" pitchFamily="18" charset="0"/>
              </a:rPr>
              <a:t>1	that the results of the above studies should be included in (a) Recommendation(s);</a:t>
            </a:r>
            <a:endParaRPr lang="ko-KR" altLang="en-US" sz="1400" b="0" dirty="0" smtClean="0">
              <a:latin typeface="Times New Roman" pitchFamily="18" charset="0"/>
              <a:cs typeface="Times New Roman" pitchFamily="18" charset="0"/>
            </a:endParaRPr>
          </a:p>
          <a:p>
            <a:pPr marL="268288" indent="-268288" hangingPunct="0">
              <a:lnSpc>
                <a:spcPct val="150000"/>
              </a:lnSpc>
            </a:pPr>
            <a:r>
              <a:rPr lang="en-US" sz="1400" b="0" dirty="0" smtClean="0">
                <a:latin typeface="Times New Roman" pitchFamily="18" charset="0"/>
                <a:cs typeface="Times New Roman" pitchFamily="18" charset="0"/>
              </a:rPr>
              <a:t>2	that the above studies should be completed by 2006.</a:t>
            </a:r>
          </a:p>
          <a:p>
            <a:pPr marL="538163" indent="-538163" hangingPunct="0">
              <a:lnSpc>
                <a:spcPct val="150000"/>
              </a:lnSpc>
            </a:pPr>
            <a:r>
              <a:rPr lang="en-US" sz="1400" b="0" dirty="0" smtClean="0">
                <a:latin typeface="Times New Roman" pitchFamily="18" charset="0"/>
                <a:cs typeface="Times New Roman" pitchFamily="18" charset="0"/>
              </a:rPr>
              <a:t> </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a:solidFill>
                  <a:schemeClr val="bg1"/>
                </a:solidFill>
              </a:rPr>
              <a:t>ITU-R </a:t>
            </a:r>
            <a:r>
              <a:rPr lang="en-US" sz="2400" dirty="0" smtClean="0">
                <a:solidFill>
                  <a:schemeClr val="bg1"/>
                </a:solidFill>
              </a:rPr>
              <a:t>Questions :</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241/7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14356"/>
            <a:ext cx="9144000" cy="6078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hangingPunct="0"/>
            <a:r>
              <a:rPr lang="fr-FR" sz="1800" dirty="0" smtClean="0">
                <a:solidFill>
                  <a:srgbClr val="FF0000"/>
                </a:solidFill>
                <a:latin typeface="Times New Roman" pitchFamily="18" charset="0"/>
                <a:cs typeface="Times New Roman" pitchFamily="18" charset="0"/>
              </a:rPr>
              <a:t>Radio quiet zones (2006)</a:t>
            </a:r>
          </a:p>
          <a:p>
            <a:pPr marL="538163" indent="-538163" hangingPunct="0"/>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b="0" dirty="0" smtClean="0">
                <a:latin typeface="Times New Roman" pitchFamily="18" charset="0"/>
                <a:cs typeface="Times New Roman" pitchFamily="18" charset="0"/>
              </a:rPr>
              <a:t>The ITU </a:t>
            </a:r>
            <a:r>
              <a:rPr lang="en-GB" sz="1400" b="0" dirty="0" err="1" smtClean="0">
                <a:latin typeface="Times New Roman" pitchFamily="18" charset="0"/>
                <a:cs typeface="Times New Roman" pitchFamily="18" charset="0"/>
              </a:rPr>
              <a:t>Radiocommunication</a:t>
            </a:r>
            <a:r>
              <a:rPr lang="en-GB" sz="1400" b="0" dirty="0" smtClean="0">
                <a:latin typeface="Times New Roman" pitchFamily="18" charset="0"/>
                <a:cs typeface="Times New Roman" pitchFamily="18" charset="0"/>
              </a:rPr>
              <a:t> Assembly,</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i="1" dirty="0" smtClean="0">
                <a:solidFill>
                  <a:srgbClr val="FF0000"/>
                </a:solidFill>
                <a:latin typeface="Times New Roman" pitchFamily="18" charset="0"/>
                <a:cs typeface="Times New Roman" pitchFamily="18" charset="0"/>
              </a:rPr>
              <a:t>considering</a:t>
            </a:r>
            <a:endParaRPr lang="ko-KR" altLang="en-US" sz="1400" i="1" dirty="0" smtClean="0">
              <a:solidFill>
                <a:srgbClr val="FF0000"/>
              </a:solidFill>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a)	that incumbent services and new spectrum users are continually being accommodated under a successively refined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regime of cooperation and regulation; </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b)	that the capabilities of incumbent services may with time become successively more refined;</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c)	that innovative and desirable new uses of the spectrum may affect incumbent services in ways unforeseen when the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incumbent services were designed or refined, or when the new uses were conceived, constructed and/or deployed;</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d)	that the mechanisms of accommodation between services take a diverse and successively refined form;</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e)	that one administration has for nearly 50 years undertaken to operate a radio quiet zone within its borders as a means of accommodating incumbent passive services (mainly the radio astronomy service) while new spectrum uses were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introduced;</a:t>
            </a:r>
            <a:endParaRPr lang="ko-KR" altLang="en-US" sz="1400" b="0" dirty="0" smtClean="0">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f)	that this quiet zone has operated as an effective means of forestalling contention between services;</a:t>
            </a:r>
            <a:endParaRPr lang="ko-KR" altLang="en-US" sz="1400" b="0" dirty="0" smtClean="0">
              <a:latin typeface="Times New Roman" pitchFamily="18" charset="0"/>
              <a:cs typeface="Times New Roman" pitchFamily="18" charset="0"/>
            </a:endParaRPr>
          </a:p>
          <a:p>
            <a:pPr marL="538163" indent="-538163">
              <a:lnSpc>
                <a:spcPct val="150000"/>
              </a:lnSpc>
              <a:buAutoNum type="alphaLcParenR" startAt="7"/>
            </a:pPr>
            <a:r>
              <a:rPr lang="en-GB" sz="1400" b="0" dirty="0" smtClean="0">
                <a:latin typeface="Times New Roman" pitchFamily="18" charset="0"/>
                <a:cs typeface="Times New Roman" pitchFamily="18" charset="0"/>
              </a:rPr>
              <a:t>that the model of a radio quiet zone is being emulated by other administrations in support of large, new, multinational facilities of the radio astronomy service,</a:t>
            </a: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i="1" dirty="0" smtClean="0">
                <a:solidFill>
                  <a:srgbClr val="FF0000"/>
                </a:solidFill>
                <a:latin typeface="Times New Roman" pitchFamily="18" charset="0"/>
                <a:cs typeface="Times New Roman" pitchFamily="18" charset="0"/>
              </a:rPr>
              <a:t>further considering </a:t>
            </a:r>
            <a:endParaRPr lang="ko-KR" altLang="en-US" sz="1400" i="1" dirty="0" smtClean="0">
              <a:solidFill>
                <a:srgbClr val="FF0000"/>
              </a:solidFill>
              <a:latin typeface="Times New Roman" pitchFamily="18" charset="0"/>
              <a:cs typeface="Times New Roman" pitchFamily="18" charset="0"/>
            </a:endParaRPr>
          </a:p>
          <a:p>
            <a:pPr marL="538163">
              <a:lnSpc>
                <a:spcPct val="150000"/>
              </a:lnSpc>
            </a:pPr>
            <a:r>
              <a:rPr lang="en-GB" sz="1400" b="0" dirty="0" smtClean="0">
                <a:latin typeface="Times New Roman" pitchFamily="18" charset="0"/>
                <a:cs typeface="Times New Roman" pitchFamily="18" charset="0"/>
              </a:rPr>
              <a:t>that the mechanisms of administration are as important to the operation of the present radio quiet zone as are its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boundaries and other physical attributes,</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a:solidFill>
                  <a:schemeClr val="bg1"/>
                </a:solidFill>
              </a:rPr>
              <a:t>ITU-R </a:t>
            </a:r>
            <a:r>
              <a:rPr lang="en-US" sz="2400" dirty="0" smtClean="0">
                <a:solidFill>
                  <a:schemeClr val="bg1"/>
                </a:solidFill>
              </a:rPr>
              <a:t>Questions :</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242/7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42918"/>
            <a:ext cx="91440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8163" indent="-538163" hangingPunct="0"/>
            <a:r>
              <a:rPr lang="en-GB" sz="1400" i="1" dirty="0" smtClean="0">
                <a:solidFill>
                  <a:srgbClr val="FF0000"/>
                </a:solidFill>
                <a:latin typeface="Times New Roman" pitchFamily="18" charset="0"/>
                <a:cs typeface="Times New Roman" pitchFamily="18" charset="0"/>
              </a:rPr>
              <a:t>noting</a:t>
            </a:r>
            <a:endParaRPr lang="ko-KR" altLang="en-US" sz="1400" i="1" dirty="0" smtClean="0">
              <a:solidFill>
                <a:srgbClr val="FF0000"/>
              </a:solidFill>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a)	that new uses of the spectrum increasingly require cooperation among administrations;</a:t>
            </a:r>
            <a:endParaRPr lang="ko-KR" altLang="en-US" sz="1400" b="0" dirty="0" smtClean="0">
              <a:latin typeface="Times New Roman" pitchFamily="18" charset="0"/>
              <a:cs typeface="Times New Roman" pitchFamily="18" charset="0"/>
            </a:endParaRPr>
          </a:p>
          <a:p>
            <a:pPr marL="538163" indent="-538163">
              <a:lnSpc>
                <a:spcPct val="150000"/>
              </a:lnSpc>
              <a:buAutoNum type="alphaLcParenR" startAt="2"/>
            </a:pPr>
            <a:r>
              <a:rPr lang="en-GB" sz="1400" b="0" dirty="0" smtClean="0">
                <a:latin typeface="Times New Roman" pitchFamily="18" charset="0"/>
                <a:cs typeface="Times New Roman" pitchFamily="18" charset="0"/>
              </a:rPr>
              <a:t>that the Radio Regulations (RR) allow for the operation of stations in the radio astronomy service that are not in </a:t>
            </a:r>
            <a:br>
              <a:rPr lang="en-GB" sz="1400" b="0" dirty="0" smtClean="0">
                <a:latin typeface="Times New Roman" pitchFamily="18" charset="0"/>
                <a:cs typeface="Times New Roman" pitchFamily="18" charset="0"/>
              </a:rPr>
            </a:br>
            <a:r>
              <a:rPr lang="en-GB" sz="1400" b="0" dirty="0" smtClean="0">
                <a:latin typeface="Times New Roman" pitchFamily="18" charset="0"/>
                <a:cs typeface="Times New Roman" pitchFamily="18" charset="0"/>
              </a:rPr>
              <a:t>accordance with the Table of Frequency Allocations under specified conditions (see RR Nos. 1.16 and 4.4),</a:t>
            </a:r>
          </a:p>
          <a:p>
            <a:pPr marL="538163" indent="-538163">
              <a:lnSpc>
                <a:spcPct val="150000"/>
              </a:lnSpc>
              <a:buAutoNum type="alphaLcParenR" startAt="2"/>
            </a:pP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i="1" dirty="0" smtClean="0">
                <a:solidFill>
                  <a:srgbClr val="FF0000"/>
                </a:solidFill>
                <a:latin typeface="Times New Roman" pitchFamily="18" charset="0"/>
                <a:cs typeface="Times New Roman" pitchFamily="18" charset="0"/>
              </a:rPr>
              <a:t>further noting</a:t>
            </a:r>
            <a:endParaRPr lang="ko-KR" altLang="en-US" sz="1400" i="1" dirty="0" smtClean="0">
              <a:solidFill>
                <a:srgbClr val="FF0000"/>
              </a:solidFill>
              <a:latin typeface="Times New Roman" pitchFamily="18" charset="0"/>
              <a:cs typeface="Times New Roman" pitchFamily="18" charset="0"/>
            </a:endParaRPr>
          </a:p>
          <a:p>
            <a:pPr marL="538163">
              <a:lnSpc>
                <a:spcPct val="150000"/>
              </a:lnSpc>
            </a:pPr>
            <a:r>
              <a:rPr lang="en-GB" sz="1400" b="0" dirty="0" smtClean="0">
                <a:latin typeface="Times New Roman" pitchFamily="18" charset="0"/>
                <a:cs typeface="Times New Roman" pitchFamily="18" charset="0"/>
              </a:rPr>
              <a:t>that the ITU-R is the proper venue for fostering such cooperation among administrations,</a:t>
            </a:r>
            <a:endParaRPr lang="ko-KR" altLang="en-US" sz="1400" b="0" dirty="0" smtClean="0">
              <a:latin typeface="Times New Roman" pitchFamily="18" charset="0"/>
              <a:cs typeface="Times New Roman" pitchFamily="18" charset="0"/>
            </a:endParaRPr>
          </a:p>
          <a:p>
            <a:pPr marL="538163" indent="-538163" hangingPunct="0">
              <a:lnSpc>
                <a:spcPct val="150000"/>
              </a:lnSpc>
            </a:pPr>
            <a:endParaRPr lang="en-GB" sz="1400" b="0" i="1" dirty="0" smtClean="0">
              <a:latin typeface="Times New Roman" pitchFamily="18" charset="0"/>
              <a:cs typeface="Times New Roman" pitchFamily="18" charset="0"/>
            </a:endParaRPr>
          </a:p>
          <a:p>
            <a:pPr marL="538163" indent="-538163" hangingPunct="0">
              <a:lnSpc>
                <a:spcPct val="150000"/>
              </a:lnSpc>
            </a:pPr>
            <a:r>
              <a:rPr lang="en-GB" sz="1400" i="1" dirty="0" smtClean="0">
                <a:solidFill>
                  <a:srgbClr val="FF0000"/>
                </a:solidFill>
                <a:latin typeface="Times New Roman" pitchFamily="18" charset="0"/>
                <a:cs typeface="Times New Roman" pitchFamily="18" charset="0"/>
              </a:rPr>
              <a:t>decides </a:t>
            </a:r>
            <a:r>
              <a:rPr lang="en-GB" sz="1400" dirty="0" smtClean="0">
                <a:solidFill>
                  <a:srgbClr val="FF0000"/>
                </a:solidFill>
                <a:latin typeface="Times New Roman" pitchFamily="18" charset="0"/>
                <a:cs typeface="Times New Roman" pitchFamily="18" charset="0"/>
              </a:rPr>
              <a:t>that the following Question should be studied</a:t>
            </a:r>
            <a:endParaRPr lang="ko-KR" altLang="en-US" sz="1400" i="1" dirty="0" smtClean="0">
              <a:solidFill>
                <a:srgbClr val="FF0000"/>
              </a:solidFill>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1	</a:t>
            </a:r>
            <a:r>
              <a:rPr lang="en-GB" sz="1400" dirty="0" smtClean="0">
                <a:latin typeface="Times New Roman" pitchFamily="18" charset="0"/>
                <a:cs typeface="Times New Roman" pitchFamily="18" charset="0"/>
              </a:rPr>
              <a:t>What are the characteristics of existing radio quiet zones?</a:t>
            </a:r>
            <a:endParaRPr lang="ko-KR" altLang="en-US" sz="1400" dirty="0" smtClean="0">
              <a:latin typeface="Times New Roman" pitchFamily="18" charset="0"/>
              <a:cs typeface="Times New Roman" pitchFamily="18" charset="0"/>
            </a:endParaRPr>
          </a:p>
          <a:p>
            <a:pPr marL="538163" indent="-538163">
              <a:lnSpc>
                <a:spcPct val="150000"/>
              </a:lnSpc>
            </a:pPr>
            <a:r>
              <a:rPr lang="en-GB" sz="1400" dirty="0" smtClean="0">
                <a:latin typeface="Times New Roman" pitchFamily="18" charset="0"/>
                <a:cs typeface="Times New Roman" pitchFamily="18" charset="0"/>
              </a:rPr>
              <a:t>2	What characteristics of the instruments of the radio astronomy service have stimulated the development of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radio quiet zones?</a:t>
            </a:r>
            <a:endParaRPr lang="ko-KR" altLang="en-US" sz="1400" dirty="0" smtClean="0">
              <a:latin typeface="Times New Roman" pitchFamily="18" charset="0"/>
              <a:cs typeface="Times New Roman" pitchFamily="18" charset="0"/>
            </a:endParaRPr>
          </a:p>
          <a:p>
            <a:pPr marL="538163" indent="-538163">
              <a:lnSpc>
                <a:spcPct val="150000"/>
              </a:lnSpc>
              <a:buAutoNum type="arabicPlain" startAt="3"/>
            </a:pPr>
            <a:r>
              <a:rPr lang="en-GB" sz="1400" dirty="0" smtClean="0">
                <a:latin typeface="Times New Roman" pitchFamily="18" charset="0"/>
                <a:cs typeface="Times New Roman" pitchFamily="18" charset="0"/>
              </a:rPr>
              <a:t>What characteristics of the electromagnetic environment stimulated the development of radio quiet zones?</a:t>
            </a:r>
          </a:p>
          <a:p>
            <a:pPr marL="538163" indent="-538163">
              <a:lnSpc>
                <a:spcPct val="150000"/>
              </a:lnSpc>
              <a:buAutoNum type="arabicPlain" startAt="3"/>
            </a:pPr>
            <a:endParaRPr lang="ko-KR" altLang="en-US" sz="1400" b="0" dirty="0" smtClean="0">
              <a:latin typeface="Times New Roman" pitchFamily="18" charset="0"/>
              <a:cs typeface="Times New Roman" pitchFamily="18" charset="0"/>
            </a:endParaRPr>
          </a:p>
          <a:p>
            <a:pPr marL="538163" indent="-538163" hangingPunct="0">
              <a:lnSpc>
                <a:spcPct val="150000"/>
              </a:lnSpc>
            </a:pPr>
            <a:r>
              <a:rPr lang="en-GB" sz="1400" i="1" dirty="0" smtClean="0">
                <a:solidFill>
                  <a:srgbClr val="FF0000"/>
                </a:solidFill>
                <a:latin typeface="Times New Roman" pitchFamily="18" charset="0"/>
                <a:cs typeface="Times New Roman" pitchFamily="18" charset="0"/>
              </a:rPr>
              <a:t>further decides</a:t>
            </a:r>
            <a:endParaRPr lang="ko-KR" altLang="en-US" sz="1400" i="1" dirty="0" smtClean="0">
              <a:solidFill>
                <a:srgbClr val="FF0000"/>
              </a:solidFill>
              <a:latin typeface="Times New Roman" pitchFamily="18" charset="0"/>
              <a:cs typeface="Times New Roman" pitchFamily="18" charset="0"/>
            </a:endParaRPr>
          </a:p>
          <a:p>
            <a:pPr marL="538163" indent="-538163">
              <a:lnSpc>
                <a:spcPct val="150000"/>
              </a:lnSpc>
            </a:pPr>
            <a:r>
              <a:rPr lang="en-GB" sz="1400" b="0" dirty="0" smtClean="0">
                <a:latin typeface="Times New Roman" pitchFamily="18" charset="0"/>
                <a:cs typeface="Times New Roman" pitchFamily="18" charset="0"/>
              </a:rPr>
              <a:t>1	that the results of the above studies should be included, as appropriate, in ITU-R Recommendations or Reports;</a:t>
            </a:r>
            <a:endParaRPr lang="ko-KR" altLang="en-US" sz="1400" b="0" dirty="0" smtClean="0">
              <a:latin typeface="Times New Roman" pitchFamily="18" charset="0"/>
              <a:cs typeface="Times New Roman" pitchFamily="18" charset="0"/>
            </a:endParaRPr>
          </a:p>
          <a:p>
            <a:pPr marL="538163" indent="-538163">
              <a:lnSpc>
                <a:spcPct val="150000"/>
              </a:lnSpc>
              <a:buAutoNum type="arabicPlain" startAt="2"/>
            </a:pPr>
            <a:r>
              <a:rPr lang="en-GB" sz="1400" b="0" dirty="0" smtClean="0">
                <a:latin typeface="Times New Roman" pitchFamily="18" charset="0"/>
                <a:cs typeface="Times New Roman" pitchFamily="18" charset="0"/>
              </a:rPr>
              <a:t>that the above studies should be completed by 2010.</a:t>
            </a:r>
            <a:endParaRPr lang="ko-KR" altLang="en-US" sz="1400" b="0" dirty="0" smtClean="0">
              <a:latin typeface="Times New Roman" pitchFamily="18" charset="0"/>
              <a:cs typeface="Times New Roman" pitchFamily="18" charset="0"/>
            </a:endParaRPr>
          </a:p>
        </p:txBody>
      </p:sp>
      <p:sp>
        <p:nvSpPr>
          <p:cNvPr id="3" name="Rectangle 2"/>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a:solidFill>
                  <a:schemeClr val="bg1"/>
                </a:solidFill>
                <a:latin typeface="Times New Roman" pitchFamily="18" charset="0"/>
                <a:cs typeface="Times New Roman" pitchFamily="18" charset="0"/>
              </a:rPr>
              <a:t>ITU-R </a:t>
            </a:r>
            <a:r>
              <a:rPr lang="en-US" sz="2400" dirty="0" smtClean="0">
                <a:solidFill>
                  <a:schemeClr val="bg1"/>
                </a:solidFill>
                <a:latin typeface="Times New Roman" pitchFamily="18" charset="0"/>
                <a:cs typeface="Times New Roman" pitchFamily="18" charset="0"/>
              </a:rPr>
              <a:t>Questions </a:t>
            </a:r>
            <a:r>
              <a:rPr lang="en-US" sz="2400" dirty="0" smtClean="0">
                <a:solidFill>
                  <a:schemeClr val="bg1"/>
                </a:solidFill>
              </a:rPr>
              <a:t>:</a:t>
            </a:r>
            <a:r>
              <a:rPr lang="fr-CH" sz="2400" cap="all" dirty="0" smtClean="0">
                <a:latin typeface="Times New Roman" pitchFamily="18" charset="0"/>
                <a:cs typeface="Times New Roman" pitchFamily="18" charset="0"/>
              </a:rPr>
              <a:t> </a:t>
            </a:r>
            <a:r>
              <a:rPr lang="fr-CH" sz="2400" cap="all" dirty="0" smtClean="0">
                <a:solidFill>
                  <a:schemeClr val="bg1"/>
                </a:solidFill>
                <a:latin typeface="Times New Roman" pitchFamily="18" charset="0"/>
                <a:cs typeface="Times New Roman" pitchFamily="18" charset="0"/>
              </a:rPr>
              <a:t>ITU-R 242/7</a:t>
            </a:r>
            <a:endParaRPr lang="ko-KR" altLang="en-US" sz="24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000892" cy="642918"/>
          </a:xfrm>
          <a:prstGeom prst="rect">
            <a:avLst/>
          </a:prstGeom>
          <a:solidFill>
            <a:schemeClr val="accent2"/>
          </a:solidFill>
        </p:spPr>
        <p:txBody>
          <a:bodyPr wrap="square" anchor="ctr" anchorCtr="0">
            <a:noAutofit/>
          </a:bodyPr>
          <a:lstStyle/>
          <a:p>
            <a:pPr algn="ctr"/>
            <a:r>
              <a:rPr lang="en-US" sz="2400" dirty="0">
                <a:solidFill>
                  <a:schemeClr val="bg1"/>
                </a:solidFill>
                <a:latin typeface="Times New Roman" pitchFamily="18" charset="0"/>
                <a:cs typeface="Times New Roman" pitchFamily="18" charset="0"/>
              </a:rPr>
              <a:t>ITU-R </a:t>
            </a:r>
            <a:r>
              <a:rPr lang="en-US" sz="2400" dirty="0" smtClean="0">
                <a:solidFill>
                  <a:schemeClr val="bg1"/>
                </a:solidFill>
                <a:latin typeface="Times New Roman" pitchFamily="18" charset="0"/>
                <a:cs typeface="Times New Roman" pitchFamily="18" charset="0"/>
              </a:rPr>
              <a:t>RA.769</a:t>
            </a:r>
            <a:endParaRPr lang="ko-KR" altLang="en-US" sz="2400" dirty="0">
              <a:solidFill>
                <a:schemeClr val="bg1"/>
              </a:solidFill>
            </a:endParaRPr>
          </a:p>
        </p:txBody>
      </p:sp>
      <p:graphicFrame>
        <p:nvGraphicFramePr>
          <p:cNvPr id="3" name="Table 2"/>
          <p:cNvGraphicFramePr>
            <a:graphicFrameLocks noGrp="1"/>
          </p:cNvGraphicFramePr>
          <p:nvPr/>
        </p:nvGraphicFramePr>
        <p:xfrm>
          <a:off x="214279" y="1693859"/>
          <a:ext cx="8786876" cy="4848669"/>
        </p:xfrm>
        <a:graphic>
          <a:graphicData uri="http://schemas.openxmlformats.org/drawingml/2006/table">
            <a:tbl>
              <a:tblPr/>
              <a:tblGrid>
                <a:gridCol w="937924"/>
                <a:gridCol w="934480"/>
                <a:gridCol w="919557"/>
                <a:gridCol w="951128"/>
                <a:gridCol w="933908"/>
                <a:gridCol w="865026"/>
                <a:gridCol w="992477"/>
                <a:gridCol w="966493"/>
                <a:gridCol w="1285883"/>
              </a:tblGrid>
              <a:tr h="324065">
                <a:tc rowSpan="2">
                  <a:txBody>
                    <a:bodyPr/>
                    <a:lstStyle/>
                    <a:p>
                      <a:pPr algn="ctr" hangingPunct="0">
                        <a:spcBef>
                          <a:spcPts val="300"/>
                        </a:spcBef>
                        <a:spcAft>
                          <a:spcPts val="300"/>
                        </a:spcAft>
                        <a:tabLst>
                          <a:tab pos="180340" algn="l"/>
                          <a:tab pos="540385" algn="l"/>
                          <a:tab pos="900430" algn="l"/>
                          <a:tab pos="1260475" algn="l"/>
                          <a:tab pos="1620520" algn="l"/>
                          <a:tab pos="1980565" algn="l"/>
                          <a:tab pos="2340610" algn="l"/>
                        </a:tabLst>
                      </a:pPr>
                      <a:r>
                        <a:rPr lang="en-GB" sz="1200" b="1" kern="100" dirty="0">
                          <a:latin typeface="Times New Roman"/>
                          <a:ea typeface="맑은 고딕"/>
                          <a:cs typeface="Times New Roman"/>
                        </a:rPr>
                        <a:t>Centre </a:t>
                      </a:r>
                      <a:br>
                        <a:rPr lang="en-GB" sz="1200" b="1" kern="100" dirty="0">
                          <a:latin typeface="Times New Roman"/>
                          <a:ea typeface="맑은 고딕"/>
                          <a:cs typeface="Times New Roman"/>
                        </a:rPr>
                      </a:br>
                      <a:r>
                        <a:rPr lang="en-GB" sz="1200" b="1" kern="100" dirty="0">
                          <a:latin typeface="Times New Roman"/>
                          <a:ea typeface="맑은 고딕"/>
                          <a:cs typeface="Times New Roman"/>
                        </a:rPr>
                        <a:t>frequency</a:t>
                      </a:r>
                      <a:r>
                        <a:rPr lang="en-GB" sz="1200" b="1" kern="100" baseline="30000" dirty="0">
                          <a:latin typeface="Times New Roman"/>
                          <a:ea typeface="맑은 고딕"/>
                          <a:cs typeface="Times New Roman"/>
                        </a:rPr>
                        <a:t> (1)</a:t>
                      </a:r>
                      <a:r>
                        <a:rPr lang="en-GB" sz="1200" b="1" kern="100" dirty="0">
                          <a:latin typeface="Times New Roman"/>
                          <a:ea typeface="맑은 고딕"/>
                          <a:cs typeface="Times New Roman"/>
                        </a:rPr>
                        <a:t/>
                      </a:r>
                      <a:br>
                        <a:rPr lang="en-GB" sz="1200" b="1" kern="100" dirty="0">
                          <a:latin typeface="Times New Roman"/>
                          <a:ea typeface="맑은 고딕"/>
                          <a:cs typeface="Times New Roman"/>
                        </a:rPr>
                      </a:br>
                      <a:r>
                        <a:rPr lang="en-GB" sz="1200" b="1" i="1" kern="100" dirty="0" err="1">
                          <a:latin typeface="Times New Roman"/>
                          <a:ea typeface="맑은 고딕"/>
                          <a:cs typeface="Times New Roman"/>
                        </a:rPr>
                        <a:t>f</a:t>
                      </a:r>
                      <a:r>
                        <a:rPr lang="en-GB" sz="1200" b="1" i="1" kern="100" baseline="-25000" dirty="0" err="1">
                          <a:latin typeface="Times New Roman"/>
                          <a:ea typeface="맑은 고딕"/>
                          <a:cs typeface="Times New Roman"/>
                        </a:rPr>
                        <a:t>c</a:t>
                      </a:r>
                      <a:r>
                        <a:rPr lang="en-GB" sz="1200" b="1" i="1" kern="100" baseline="-25000" dirty="0">
                          <a:latin typeface="Times New Roman"/>
                          <a:ea typeface="맑은 고딕"/>
                          <a:cs typeface="Times New Roman"/>
                        </a:rPr>
                        <a:t/>
                      </a:r>
                      <a:br>
                        <a:rPr lang="en-GB" sz="1200" b="1" i="1" kern="100" baseline="-25000" dirty="0">
                          <a:latin typeface="Times New Roman"/>
                          <a:ea typeface="맑은 고딕"/>
                          <a:cs typeface="Times New Roman"/>
                        </a:rPr>
                      </a:br>
                      <a:r>
                        <a:rPr lang="en-GB" sz="1200" b="1" kern="100" dirty="0">
                          <a:latin typeface="Times New Roman"/>
                          <a:ea typeface="맑은 고딕"/>
                          <a:cs typeface="Times New Roman"/>
                        </a:rPr>
                        <a:t>(MHz)</a:t>
                      </a:r>
                      <a:endParaRPr lang="ko-KR" sz="1200" b="1" kern="100" dirty="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spcBef>
                          <a:spcPts val="300"/>
                        </a:spcBef>
                        <a:spcAft>
                          <a:spcPts val="300"/>
                        </a:spcAft>
                        <a:tabLst>
                          <a:tab pos="180340" algn="l"/>
                          <a:tab pos="540385" algn="l"/>
                          <a:tab pos="900430" algn="l"/>
                          <a:tab pos="1260475" algn="l"/>
                          <a:tab pos="1620520" algn="l"/>
                          <a:tab pos="1980565" algn="l"/>
                          <a:tab pos="2340610" algn="l"/>
                        </a:tabLst>
                      </a:pPr>
                      <a:r>
                        <a:rPr lang="en-GB" sz="1200" b="1" kern="100" dirty="0">
                          <a:latin typeface="Times New Roman"/>
                          <a:ea typeface="맑은 고딕"/>
                          <a:cs typeface="Times New Roman"/>
                        </a:rPr>
                        <a:t>Assumed bandwidth</a:t>
                      </a:r>
                      <a:br>
                        <a:rPr lang="en-GB" sz="1200" b="1" kern="100" dirty="0">
                          <a:latin typeface="Times New Roman"/>
                          <a:ea typeface="맑은 고딕"/>
                          <a:cs typeface="Times New Roman"/>
                        </a:rPr>
                      </a:br>
                      <a:r>
                        <a:rPr lang="fr-FR" sz="1200" b="1" kern="100" dirty="0">
                          <a:latin typeface="Symbol"/>
                          <a:ea typeface="맑은 고딕"/>
                          <a:cs typeface="Times New Roman"/>
                        </a:rPr>
                        <a:t>D</a:t>
                      </a:r>
                      <a:r>
                        <a:rPr lang="en-GB" sz="1200" b="1" i="1" kern="100" dirty="0">
                          <a:latin typeface="Times New Roman"/>
                          <a:ea typeface="맑은 고딕"/>
                          <a:cs typeface="Times New Roman"/>
                        </a:rPr>
                        <a:t>f</a:t>
                      </a:r>
                      <a:r>
                        <a:rPr lang="en-GB" sz="1200" b="1" i="1" kern="100" dirty="0">
                          <a:latin typeface="Symbol"/>
                          <a:ea typeface="맑은 고딕"/>
                          <a:cs typeface="Times New Roman"/>
                        </a:rPr>
                        <a:t/>
                      </a:r>
                      <a:br>
                        <a:rPr lang="en-GB" sz="1200" b="1" i="1" kern="100" dirty="0">
                          <a:latin typeface="Symbol"/>
                          <a:ea typeface="맑은 고딕"/>
                          <a:cs typeface="Times New Roman"/>
                        </a:rPr>
                      </a:br>
                      <a:r>
                        <a:rPr lang="en-GB" sz="1200" b="1" kern="100" dirty="0">
                          <a:latin typeface="Times New Roman"/>
                          <a:ea typeface="맑은 고딕"/>
                          <a:cs typeface="Times New Roman"/>
                        </a:rPr>
                        <a:t>(MHz)</a:t>
                      </a:r>
                      <a:endParaRPr lang="ko-KR" sz="1200" b="1" kern="100" dirty="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spcBef>
                          <a:spcPts val="300"/>
                        </a:spcBef>
                        <a:spcAft>
                          <a:spcPts val="300"/>
                        </a:spcAft>
                        <a:tabLst>
                          <a:tab pos="180340" algn="l"/>
                          <a:tab pos="540385" algn="l"/>
                          <a:tab pos="900430" algn="l"/>
                          <a:tab pos="1260475" algn="l"/>
                          <a:tab pos="1620520" algn="l"/>
                          <a:tab pos="1980565" algn="l"/>
                          <a:tab pos="2340610" algn="l"/>
                        </a:tabLst>
                      </a:pPr>
                      <a:r>
                        <a:rPr lang="fr-FR" sz="1200" b="1" kern="100" dirty="0">
                          <a:latin typeface="Times New Roman"/>
                          <a:ea typeface="맑은 고딕"/>
                          <a:cs typeface="Times New Roman"/>
                        </a:rPr>
                        <a:t>Minimum </a:t>
                      </a:r>
                      <a:endParaRPr lang="fr-FR" sz="1200" b="1" kern="100" dirty="0" smtClean="0">
                        <a:latin typeface="Times New Roman"/>
                        <a:ea typeface="맑은 고딕"/>
                        <a:cs typeface="Times New Roman"/>
                      </a:endParaRPr>
                    </a:p>
                    <a:p>
                      <a:pPr algn="ctr" hangingPunct="0">
                        <a:spcBef>
                          <a:spcPts val="300"/>
                        </a:spcBef>
                        <a:spcAft>
                          <a:spcPts val="300"/>
                        </a:spcAft>
                        <a:tabLst>
                          <a:tab pos="180340" algn="l"/>
                          <a:tab pos="540385" algn="l"/>
                          <a:tab pos="900430" algn="l"/>
                          <a:tab pos="1260475" algn="l"/>
                          <a:tab pos="1620520" algn="l"/>
                          <a:tab pos="1980565" algn="l"/>
                          <a:tab pos="2340610" algn="l"/>
                        </a:tabLst>
                      </a:pPr>
                      <a:r>
                        <a:rPr lang="fr-FR" sz="1200" b="1" kern="100" dirty="0" err="1" smtClean="0">
                          <a:latin typeface="Times New Roman"/>
                          <a:ea typeface="맑은 고딕"/>
                          <a:cs typeface="Times New Roman"/>
                        </a:rPr>
                        <a:t>antenna</a:t>
                      </a:r>
                      <a:endParaRPr lang="fr-FR" sz="1200" b="1" kern="100" dirty="0" smtClean="0">
                        <a:latin typeface="Times New Roman"/>
                        <a:ea typeface="맑은 고딕"/>
                        <a:cs typeface="Times New Roman"/>
                      </a:endParaRPr>
                    </a:p>
                    <a:p>
                      <a:pPr algn="ctr" hangingPunct="0">
                        <a:spcBef>
                          <a:spcPts val="300"/>
                        </a:spcBef>
                        <a:spcAft>
                          <a:spcPts val="300"/>
                        </a:spcAft>
                        <a:tabLst>
                          <a:tab pos="180340" algn="l"/>
                          <a:tab pos="540385" algn="l"/>
                          <a:tab pos="900430" algn="l"/>
                          <a:tab pos="1260475" algn="l"/>
                          <a:tab pos="1620520" algn="l"/>
                          <a:tab pos="1980565" algn="l"/>
                          <a:tab pos="2340610" algn="l"/>
                        </a:tabLst>
                      </a:pPr>
                      <a:r>
                        <a:rPr lang="fr-FR" sz="1200" b="1" kern="100" dirty="0" smtClean="0">
                          <a:latin typeface="Times New Roman"/>
                          <a:ea typeface="맑은 고딕"/>
                          <a:cs typeface="Times New Roman"/>
                        </a:rPr>
                        <a:t>noise </a:t>
                      </a:r>
                      <a:r>
                        <a:rPr lang="fr-FR" sz="1200" b="1" kern="100" dirty="0" err="1" smtClean="0">
                          <a:latin typeface="Times New Roman"/>
                          <a:ea typeface="맑은 고딕"/>
                          <a:cs typeface="Times New Roman"/>
                        </a:rPr>
                        <a:t>temp</a:t>
                      </a:r>
                      <a:r>
                        <a:rPr lang="fr-FR" sz="1200" b="1" kern="100" dirty="0">
                          <a:latin typeface="Times New Roman"/>
                          <a:ea typeface="맑은 고딕"/>
                          <a:cs typeface="Times New Roman"/>
                        </a:rPr>
                        <a:t/>
                      </a:r>
                      <a:br>
                        <a:rPr lang="fr-FR" sz="1200" b="1" kern="100" dirty="0">
                          <a:latin typeface="Times New Roman"/>
                          <a:ea typeface="맑은 고딕"/>
                          <a:cs typeface="Times New Roman"/>
                        </a:rPr>
                      </a:br>
                      <a:r>
                        <a:rPr lang="fr-FR" sz="1200" b="1" i="1" kern="100" dirty="0">
                          <a:latin typeface="Times New Roman"/>
                          <a:ea typeface="맑은 고딕"/>
                          <a:cs typeface="Times New Roman"/>
                        </a:rPr>
                        <a:t>T</a:t>
                      </a:r>
                      <a:r>
                        <a:rPr lang="fr-FR" sz="1200" b="1" i="1" kern="100" baseline="-25000" dirty="0">
                          <a:latin typeface="Times New Roman"/>
                          <a:ea typeface="맑은 고딕"/>
                          <a:cs typeface="Times New Roman"/>
                        </a:rPr>
                        <a:t>A</a:t>
                      </a:r>
                      <a:br>
                        <a:rPr lang="fr-FR" sz="1200" b="1" i="1" kern="100" baseline="-25000" dirty="0">
                          <a:latin typeface="Times New Roman"/>
                          <a:ea typeface="맑은 고딕"/>
                          <a:cs typeface="Times New Roman"/>
                        </a:rPr>
                      </a:br>
                      <a:r>
                        <a:rPr lang="fr-FR" sz="1200" b="1" kern="100" dirty="0">
                          <a:latin typeface="Times New Roman"/>
                          <a:ea typeface="맑은 고딕"/>
                          <a:cs typeface="Times New Roman"/>
                        </a:rPr>
                        <a:t>(K)</a:t>
                      </a:r>
                      <a:endParaRPr lang="ko-KR" sz="1200" b="1" kern="100" dirty="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spcBef>
                          <a:spcPts val="300"/>
                        </a:spcBef>
                        <a:spcAft>
                          <a:spcPts val="300"/>
                        </a:spcAft>
                        <a:tabLst>
                          <a:tab pos="180340" algn="l"/>
                          <a:tab pos="540385" algn="l"/>
                          <a:tab pos="900430" algn="l"/>
                          <a:tab pos="1260475" algn="l"/>
                          <a:tab pos="1620520" algn="l"/>
                          <a:tab pos="1980565" algn="l"/>
                          <a:tab pos="2340610" algn="l"/>
                        </a:tabLst>
                      </a:pPr>
                      <a:r>
                        <a:rPr lang="en-GB" sz="1200" b="1" kern="100" dirty="0">
                          <a:latin typeface="Times New Roman"/>
                          <a:ea typeface="맑은 고딕"/>
                          <a:cs typeface="Times New Roman"/>
                        </a:rPr>
                        <a:t>Receiver </a:t>
                      </a:r>
                      <a:endParaRPr lang="en-GB" sz="1200" b="1" kern="100" dirty="0" smtClean="0">
                        <a:latin typeface="Times New Roman"/>
                        <a:ea typeface="맑은 고딕"/>
                        <a:cs typeface="Times New Roman"/>
                      </a:endParaRPr>
                    </a:p>
                    <a:p>
                      <a:pPr algn="ctr" hangingPunct="0">
                        <a:spcBef>
                          <a:spcPts val="300"/>
                        </a:spcBef>
                        <a:spcAft>
                          <a:spcPts val="300"/>
                        </a:spcAft>
                        <a:tabLst>
                          <a:tab pos="180340" algn="l"/>
                          <a:tab pos="540385" algn="l"/>
                          <a:tab pos="900430" algn="l"/>
                          <a:tab pos="1260475" algn="l"/>
                          <a:tab pos="1620520" algn="l"/>
                          <a:tab pos="1980565" algn="l"/>
                          <a:tab pos="2340610" algn="l"/>
                        </a:tabLst>
                      </a:pPr>
                      <a:r>
                        <a:rPr lang="en-GB" sz="1200" b="1" kern="100" dirty="0" smtClean="0">
                          <a:latin typeface="Times New Roman"/>
                          <a:ea typeface="맑은 고딕"/>
                          <a:cs typeface="Times New Roman"/>
                        </a:rPr>
                        <a:t>Noise</a:t>
                      </a:r>
                    </a:p>
                    <a:p>
                      <a:pPr algn="ctr" hangingPunct="0">
                        <a:spcBef>
                          <a:spcPts val="300"/>
                        </a:spcBef>
                        <a:spcAft>
                          <a:spcPts val="300"/>
                        </a:spcAft>
                        <a:tabLst>
                          <a:tab pos="180340" algn="l"/>
                          <a:tab pos="540385" algn="l"/>
                          <a:tab pos="900430" algn="l"/>
                          <a:tab pos="1260475" algn="l"/>
                          <a:tab pos="1620520" algn="l"/>
                          <a:tab pos="1980565" algn="l"/>
                          <a:tab pos="2340610" algn="l"/>
                        </a:tabLst>
                      </a:pPr>
                      <a:r>
                        <a:rPr lang="en-GB" sz="1200" b="1" kern="100" dirty="0" smtClean="0">
                          <a:latin typeface="Times New Roman"/>
                          <a:ea typeface="맑은 고딕"/>
                          <a:cs typeface="Times New Roman"/>
                        </a:rPr>
                        <a:t> temp</a:t>
                      </a:r>
                      <a:r>
                        <a:rPr lang="en-GB" sz="1200" b="1" kern="100" dirty="0">
                          <a:latin typeface="Times New Roman"/>
                          <a:ea typeface="맑은 고딕"/>
                          <a:cs typeface="Times New Roman"/>
                        </a:rPr>
                        <a:t/>
                      </a:r>
                      <a:br>
                        <a:rPr lang="en-GB" sz="1200" b="1" kern="100" dirty="0">
                          <a:latin typeface="Times New Roman"/>
                          <a:ea typeface="맑은 고딕"/>
                          <a:cs typeface="Times New Roman"/>
                        </a:rPr>
                      </a:br>
                      <a:r>
                        <a:rPr lang="en-GB" sz="1200" b="1" i="1" kern="100" dirty="0">
                          <a:latin typeface="Times New Roman"/>
                          <a:ea typeface="맑은 고딕"/>
                          <a:cs typeface="Times New Roman"/>
                        </a:rPr>
                        <a:t>T</a:t>
                      </a:r>
                      <a:r>
                        <a:rPr lang="en-GB" sz="1200" b="1" i="1" kern="100" baseline="-25000" dirty="0">
                          <a:latin typeface="Times New Roman"/>
                          <a:ea typeface="맑은 고딕"/>
                          <a:cs typeface="Times New Roman"/>
                        </a:rPr>
                        <a:t>R</a:t>
                      </a:r>
                      <a:r>
                        <a:rPr lang="en-GB" sz="1200" b="1" kern="100" dirty="0">
                          <a:latin typeface="Times New Roman"/>
                          <a:ea typeface="맑은 고딕"/>
                          <a:cs typeface="Times New Roman"/>
                        </a:rPr>
                        <a:t/>
                      </a:r>
                      <a:br>
                        <a:rPr lang="en-GB" sz="1200" b="1" kern="100" dirty="0">
                          <a:latin typeface="Times New Roman"/>
                          <a:ea typeface="맑은 고딕"/>
                          <a:cs typeface="Times New Roman"/>
                        </a:rPr>
                      </a:br>
                      <a:r>
                        <a:rPr lang="en-GB" sz="1200" b="1" kern="100" dirty="0">
                          <a:latin typeface="Times New Roman"/>
                          <a:ea typeface="맑은 고딕"/>
                          <a:cs typeface="Times New Roman"/>
                        </a:rPr>
                        <a:t>(K)</a:t>
                      </a:r>
                      <a:endParaRPr lang="ko-KR" sz="1200" b="1" kern="100" dirty="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hangingPunct="0">
                        <a:spcBef>
                          <a:spcPts val="300"/>
                        </a:spcBef>
                        <a:spcAft>
                          <a:spcPts val="300"/>
                        </a:spcAft>
                        <a:tabLst>
                          <a:tab pos="180340" algn="l"/>
                          <a:tab pos="540385" algn="l"/>
                          <a:tab pos="900430" algn="l"/>
                          <a:tab pos="1260475" algn="l"/>
                          <a:tab pos="1620520" algn="l"/>
                          <a:tab pos="1980565" algn="l"/>
                          <a:tab pos="2340610" algn="l"/>
                        </a:tabLst>
                      </a:pPr>
                      <a:r>
                        <a:rPr lang="en-GB" sz="1200" b="1" kern="100">
                          <a:latin typeface="Times New Roman"/>
                          <a:ea typeface="맑은 고딕"/>
                          <a:cs typeface="Times New Roman"/>
                        </a:rPr>
                        <a:t>System sensitivity</a:t>
                      </a:r>
                      <a:r>
                        <a:rPr lang="en-GB" sz="1200" b="1" kern="100" baseline="30000">
                          <a:latin typeface="Times New Roman"/>
                          <a:ea typeface="맑은 고딕"/>
                          <a:cs typeface="Times New Roman"/>
                        </a:rPr>
                        <a:t>(2)</a:t>
                      </a:r>
                      <a:br>
                        <a:rPr lang="en-GB" sz="1200" b="1" kern="100" baseline="30000">
                          <a:latin typeface="Times New Roman"/>
                          <a:ea typeface="맑은 고딕"/>
                          <a:cs typeface="Times New Roman"/>
                        </a:rPr>
                      </a:br>
                      <a:r>
                        <a:rPr lang="en-GB" sz="1200" b="1" kern="100">
                          <a:latin typeface="Times New Roman"/>
                          <a:ea typeface="맑은 고딕"/>
                          <a:cs typeface="Times New Roman"/>
                        </a:rPr>
                        <a:t>(noise fluctuations)</a:t>
                      </a:r>
                      <a:endParaRPr lang="ko-KR" sz="1200" b="1" kern="10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3">
                  <a:txBody>
                    <a:bodyPr/>
                    <a:lstStyle/>
                    <a:p>
                      <a:pPr algn="ctr" hangingPunct="0">
                        <a:spcBef>
                          <a:spcPts val="300"/>
                        </a:spcBef>
                        <a:spcAft>
                          <a:spcPts val="300"/>
                        </a:spcAft>
                        <a:tabLst>
                          <a:tab pos="180340" algn="l"/>
                          <a:tab pos="540385" algn="l"/>
                          <a:tab pos="900430" algn="l"/>
                          <a:tab pos="1260475" algn="l"/>
                          <a:tab pos="1620520" algn="l"/>
                          <a:tab pos="1980565" algn="l"/>
                          <a:tab pos="2340610" algn="l"/>
                        </a:tabLst>
                      </a:pPr>
                      <a:r>
                        <a:rPr lang="en-GB" sz="1200" b="1" kern="100">
                          <a:latin typeface="Times New Roman"/>
                          <a:ea typeface="맑은 고딕"/>
                          <a:cs typeface="Times New Roman"/>
                        </a:rPr>
                        <a:t>Threshold interference levels</a:t>
                      </a:r>
                      <a:r>
                        <a:rPr lang="en-GB" sz="1200" b="1" kern="100" baseline="30000">
                          <a:latin typeface="Times New Roman"/>
                          <a:ea typeface="맑은 고딕"/>
                          <a:cs typeface="Times New Roman"/>
                        </a:rPr>
                        <a:t>(2) (3)</a:t>
                      </a:r>
                      <a:endParaRPr lang="ko-KR" sz="1200" b="1" kern="10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r>
              <a:tr h="972197">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200" b="1" kern="100" dirty="0">
                          <a:latin typeface="Times New Roman"/>
                          <a:ea typeface="맑은 고딕"/>
                          <a:cs typeface="Times New Roman"/>
                        </a:rPr>
                        <a:t>Temperature</a:t>
                      </a:r>
                      <a:br>
                        <a:rPr lang="en-GB" sz="1200" b="1" kern="100" dirty="0">
                          <a:latin typeface="Times New Roman"/>
                          <a:ea typeface="맑은 고딕"/>
                          <a:cs typeface="Times New Roman"/>
                        </a:rPr>
                      </a:br>
                      <a:r>
                        <a:rPr lang="fr-FR" sz="1200" b="1" kern="100" dirty="0">
                          <a:latin typeface="Symbol"/>
                          <a:ea typeface="맑은 고딕"/>
                          <a:cs typeface="Times New Roman"/>
                        </a:rPr>
                        <a:t>D</a:t>
                      </a:r>
                      <a:r>
                        <a:rPr lang="en-GB" sz="1200" b="1" i="1" kern="100" dirty="0">
                          <a:latin typeface="Times New Roman"/>
                          <a:ea typeface="맑은 고딕"/>
                          <a:cs typeface="Times New Roman"/>
                        </a:rPr>
                        <a:t>T</a:t>
                      </a:r>
                      <a:br>
                        <a:rPr lang="en-GB" sz="1200" b="1" i="1" kern="100" dirty="0">
                          <a:latin typeface="Times New Roman"/>
                          <a:ea typeface="맑은 고딕"/>
                          <a:cs typeface="Times New Roman"/>
                        </a:rPr>
                      </a:br>
                      <a:r>
                        <a:rPr lang="en-GB" sz="1200" b="1" kern="100" dirty="0">
                          <a:latin typeface="Times New Roman"/>
                          <a:ea typeface="맑은 고딕"/>
                          <a:cs typeface="Times New Roman"/>
                        </a:rPr>
                        <a:t>(</a:t>
                      </a:r>
                      <a:r>
                        <a:rPr lang="en-GB" sz="1200" b="1" kern="100" dirty="0" err="1">
                          <a:latin typeface="Times New Roman"/>
                          <a:ea typeface="맑은 고딕"/>
                          <a:cs typeface="Times New Roman"/>
                        </a:rPr>
                        <a:t>mK</a:t>
                      </a:r>
                      <a:r>
                        <a:rPr lang="en-GB" sz="1200" b="1" kern="100" dirty="0">
                          <a:latin typeface="Times New Roman"/>
                          <a:ea typeface="맑은 고딕"/>
                          <a:cs typeface="Times New Roman"/>
                        </a:rPr>
                        <a:t>)</a:t>
                      </a:r>
                      <a:endParaRPr lang="ko-KR" sz="1200" b="1" kern="100" dirty="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200" b="1" kern="100" dirty="0">
                          <a:latin typeface="Times New Roman"/>
                          <a:ea typeface="맑은 고딕"/>
                          <a:cs typeface="Times New Roman"/>
                        </a:rPr>
                        <a:t>Power spectral</a:t>
                      </a:r>
                      <a:r>
                        <a:rPr lang="en-GB" sz="1200" b="0" kern="100" dirty="0">
                          <a:latin typeface="Times New Roman"/>
                          <a:ea typeface="맑은 고딕"/>
                          <a:cs typeface="Times New Roman"/>
                        </a:rPr>
                        <a:t/>
                      </a:r>
                      <a:br>
                        <a:rPr lang="en-GB" sz="1200" b="0" kern="100" dirty="0">
                          <a:latin typeface="Times New Roman"/>
                          <a:ea typeface="맑은 고딕"/>
                          <a:cs typeface="Times New Roman"/>
                        </a:rPr>
                      </a:br>
                      <a:r>
                        <a:rPr lang="en-GB" sz="1200" b="1" kern="100" dirty="0">
                          <a:latin typeface="Times New Roman"/>
                          <a:ea typeface="맑은 고딕"/>
                          <a:cs typeface="Times New Roman"/>
                        </a:rPr>
                        <a:t>density</a:t>
                      </a:r>
                      <a:br>
                        <a:rPr lang="en-GB" sz="1200" b="1" kern="100" dirty="0">
                          <a:latin typeface="Times New Roman"/>
                          <a:ea typeface="맑은 고딕"/>
                          <a:cs typeface="Times New Roman"/>
                        </a:rPr>
                      </a:br>
                      <a:r>
                        <a:rPr lang="fr-FR" sz="1200" b="1" kern="100" dirty="0">
                          <a:latin typeface="Symbol"/>
                          <a:ea typeface="맑은 고딕"/>
                          <a:cs typeface="Times New Roman"/>
                        </a:rPr>
                        <a:t>D</a:t>
                      </a:r>
                      <a:r>
                        <a:rPr lang="en-GB" sz="1200" b="1" i="1" kern="100" dirty="0">
                          <a:latin typeface="Times New Roman"/>
                          <a:ea typeface="맑은 고딕"/>
                          <a:cs typeface="Times New Roman"/>
                        </a:rPr>
                        <a:t>P</a:t>
                      </a:r>
                      <a:br>
                        <a:rPr lang="en-GB" sz="1200" b="1" i="1" kern="100" dirty="0">
                          <a:latin typeface="Times New Roman"/>
                          <a:ea typeface="맑은 고딕"/>
                          <a:cs typeface="Times New Roman"/>
                        </a:rPr>
                      </a:br>
                      <a:r>
                        <a:rPr lang="en-GB" sz="1200" b="1" kern="100" dirty="0">
                          <a:latin typeface="Times New Roman"/>
                          <a:ea typeface="맑은 고딕"/>
                          <a:cs typeface="Times New Roman"/>
                        </a:rPr>
                        <a:t>(dB(W/Hz))</a:t>
                      </a:r>
                      <a:endParaRPr lang="ko-KR" sz="1200" b="1" kern="100" dirty="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200" b="1" kern="100" dirty="0">
                          <a:latin typeface="Times New Roman"/>
                          <a:ea typeface="맑은 고딕"/>
                          <a:cs typeface="Times New Roman"/>
                        </a:rPr>
                        <a:t>Input power</a:t>
                      </a:r>
                      <a:br>
                        <a:rPr lang="en-GB" sz="1200" b="1" kern="100" dirty="0">
                          <a:latin typeface="Times New Roman"/>
                          <a:ea typeface="맑은 고딕"/>
                          <a:cs typeface="Times New Roman"/>
                        </a:rPr>
                      </a:br>
                      <a:r>
                        <a:rPr lang="fr-FR" sz="1200" b="1" kern="100" dirty="0">
                          <a:latin typeface="Symbol"/>
                          <a:ea typeface="맑은 고딕"/>
                          <a:cs typeface="Times New Roman"/>
                        </a:rPr>
                        <a:t>D</a:t>
                      </a:r>
                      <a:r>
                        <a:rPr lang="en-GB" sz="1200" b="1" i="1" kern="100" dirty="0">
                          <a:latin typeface="Times New Roman"/>
                          <a:ea typeface="맑은 고딕"/>
                          <a:cs typeface="Times New Roman"/>
                        </a:rPr>
                        <a:t>P</a:t>
                      </a:r>
                      <a:r>
                        <a:rPr lang="en-GB" sz="1200" b="1" i="1" kern="100" baseline="-25000" dirty="0">
                          <a:latin typeface="Times New Roman"/>
                          <a:ea typeface="맑은 고딕"/>
                          <a:cs typeface="Times New Roman"/>
                        </a:rPr>
                        <a:t>H</a:t>
                      </a:r>
                      <a:r>
                        <a:rPr lang="en-GB" sz="1200" b="1" kern="100" dirty="0">
                          <a:latin typeface="Times New Roman"/>
                          <a:ea typeface="맑은 고딕"/>
                          <a:cs typeface="Times New Roman"/>
                        </a:rPr>
                        <a:t/>
                      </a:r>
                      <a:br>
                        <a:rPr lang="en-GB" sz="1200" b="1" kern="100" dirty="0">
                          <a:latin typeface="Times New Roman"/>
                          <a:ea typeface="맑은 고딕"/>
                          <a:cs typeface="Times New Roman"/>
                        </a:rPr>
                      </a:br>
                      <a:r>
                        <a:rPr lang="en-GB" sz="1200" b="1" kern="100" dirty="0">
                          <a:latin typeface="Times New Roman"/>
                          <a:ea typeface="맑은 고딕"/>
                          <a:cs typeface="Times New Roman"/>
                        </a:rPr>
                        <a:t>(</a:t>
                      </a:r>
                      <a:r>
                        <a:rPr lang="en-GB" sz="1200" b="1" kern="100" dirty="0" err="1">
                          <a:latin typeface="Times New Roman"/>
                          <a:ea typeface="맑은 고딕"/>
                          <a:cs typeface="Times New Roman"/>
                        </a:rPr>
                        <a:t>dBW</a:t>
                      </a:r>
                      <a:r>
                        <a:rPr lang="en-GB" sz="1200" b="1" kern="100" dirty="0">
                          <a:latin typeface="Times New Roman"/>
                          <a:ea typeface="맑은 고딕"/>
                          <a:cs typeface="Times New Roman"/>
                        </a:rPr>
                        <a:t>)</a:t>
                      </a:r>
                      <a:endParaRPr lang="ko-KR" sz="1200" b="1" kern="100" dirty="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200" b="1" kern="100" dirty="0">
                          <a:latin typeface="Times New Roman"/>
                          <a:ea typeface="맑은 고딕"/>
                          <a:cs typeface="Times New Roman"/>
                        </a:rPr>
                        <a:t>pfd</a:t>
                      </a:r>
                      <a:br>
                        <a:rPr lang="en-GB" sz="1200" b="1" kern="100" dirty="0">
                          <a:latin typeface="Times New Roman"/>
                          <a:ea typeface="맑은 고딕"/>
                          <a:cs typeface="Times New Roman"/>
                        </a:rPr>
                      </a:br>
                      <a:r>
                        <a:rPr lang="en-GB" sz="1200" b="1" i="1" kern="100" dirty="0">
                          <a:latin typeface="Times New Roman"/>
                          <a:ea typeface="맑은 고딕"/>
                          <a:cs typeface="Times New Roman"/>
                        </a:rPr>
                        <a:t>S</a:t>
                      </a:r>
                      <a:r>
                        <a:rPr lang="en-GB" sz="1200" b="1" i="1" kern="100" baseline="-25000" dirty="0">
                          <a:latin typeface="Times New Roman"/>
                          <a:ea typeface="맑은 고딕"/>
                          <a:cs typeface="Times New Roman"/>
                        </a:rPr>
                        <a:t>H</a:t>
                      </a:r>
                      <a:r>
                        <a:rPr lang="en-GB" sz="1200" b="1" kern="100" dirty="0">
                          <a:latin typeface="Times New Roman"/>
                          <a:ea typeface="맑은 고딕"/>
                          <a:cs typeface="Times New Roman"/>
                        </a:rPr>
                        <a:t> </a:t>
                      </a:r>
                      <a:r>
                        <a:rPr lang="fr-FR" sz="1200" b="1" kern="100" dirty="0">
                          <a:latin typeface="Symbol"/>
                          <a:ea typeface="맑은 고딕"/>
                          <a:cs typeface="Times New Roman"/>
                        </a:rPr>
                        <a:t>D</a:t>
                      </a:r>
                      <a:r>
                        <a:rPr lang="en-GB" sz="1200" b="1" i="1" kern="100" dirty="0">
                          <a:latin typeface="Times New Roman"/>
                          <a:ea typeface="맑은 고딕"/>
                          <a:cs typeface="Times New Roman"/>
                        </a:rPr>
                        <a:t>f</a:t>
                      </a:r>
                      <a:r>
                        <a:rPr lang="en-GB" sz="1200" b="1" kern="100" dirty="0">
                          <a:latin typeface="Times New Roman"/>
                          <a:ea typeface="맑은 고딕"/>
                          <a:cs typeface="Times New Roman"/>
                        </a:rPr>
                        <a:t/>
                      </a:r>
                      <a:br>
                        <a:rPr lang="en-GB" sz="1200" b="1" kern="100" dirty="0">
                          <a:latin typeface="Times New Roman"/>
                          <a:ea typeface="맑은 고딕"/>
                          <a:cs typeface="Times New Roman"/>
                        </a:rPr>
                      </a:br>
                      <a:r>
                        <a:rPr lang="en-GB" sz="1200" b="1" kern="100" dirty="0">
                          <a:latin typeface="Times New Roman"/>
                          <a:ea typeface="맑은 고딕"/>
                          <a:cs typeface="Times New Roman"/>
                        </a:rPr>
                        <a:t>(dB(W/m</a:t>
                      </a:r>
                      <a:r>
                        <a:rPr lang="en-GB" sz="1200" b="1" kern="100" baseline="30000" dirty="0">
                          <a:latin typeface="Times New Roman"/>
                          <a:ea typeface="맑은 고딕"/>
                          <a:cs typeface="Times New Roman"/>
                        </a:rPr>
                        <a:t>2</a:t>
                      </a:r>
                      <a:r>
                        <a:rPr lang="en-GB" sz="1200" b="1" kern="100" dirty="0">
                          <a:latin typeface="Times New Roman"/>
                          <a:ea typeface="맑은 고딕"/>
                          <a:cs typeface="Times New Roman"/>
                        </a:rPr>
                        <a:t>))</a:t>
                      </a:r>
                      <a:endParaRPr lang="ko-KR" sz="1200" b="1" kern="100" dirty="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200" b="1" kern="100" dirty="0">
                          <a:latin typeface="Times New Roman"/>
                          <a:ea typeface="맑은 고딕"/>
                          <a:cs typeface="Times New Roman"/>
                        </a:rPr>
                        <a:t>Spectral pfd</a:t>
                      </a:r>
                      <a:br>
                        <a:rPr lang="en-GB" sz="1200" b="1" kern="100" dirty="0">
                          <a:latin typeface="Times New Roman"/>
                          <a:ea typeface="맑은 고딕"/>
                          <a:cs typeface="Times New Roman"/>
                        </a:rPr>
                      </a:br>
                      <a:r>
                        <a:rPr lang="en-GB" sz="1200" b="1" i="1" kern="100" dirty="0">
                          <a:latin typeface="Times New Roman"/>
                          <a:ea typeface="맑은 고딕"/>
                          <a:cs typeface="Times New Roman"/>
                        </a:rPr>
                        <a:t>S</a:t>
                      </a:r>
                      <a:r>
                        <a:rPr lang="en-GB" sz="1200" b="1" i="1" kern="100" baseline="-25000" dirty="0">
                          <a:latin typeface="Times New Roman"/>
                          <a:ea typeface="맑은 고딕"/>
                          <a:cs typeface="Times New Roman"/>
                        </a:rPr>
                        <a:t>H</a:t>
                      </a:r>
                      <a:r>
                        <a:rPr lang="en-GB" sz="1200" b="1" kern="100" dirty="0">
                          <a:latin typeface="Times New Roman"/>
                          <a:ea typeface="맑은 고딕"/>
                          <a:cs typeface="Times New Roman"/>
                        </a:rPr>
                        <a:t/>
                      </a:r>
                      <a:br>
                        <a:rPr lang="en-GB" sz="1200" b="1" kern="100" dirty="0">
                          <a:latin typeface="Times New Roman"/>
                          <a:ea typeface="맑은 고딕"/>
                          <a:cs typeface="Times New Roman"/>
                        </a:rPr>
                      </a:br>
                      <a:r>
                        <a:rPr lang="en-GB" sz="1200" b="1" kern="100" dirty="0">
                          <a:latin typeface="Times New Roman"/>
                          <a:ea typeface="맑은 고딕"/>
                          <a:cs typeface="Times New Roman"/>
                        </a:rPr>
                        <a:t>(dB(W/(m</a:t>
                      </a:r>
                      <a:r>
                        <a:rPr lang="en-GB" sz="1200" b="1" kern="100" baseline="30000" dirty="0">
                          <a:latin typeface="Times New Roman"/>
                          <a:ea typeface="맑은 고딕"/>
                          <a:cs typeface="Times New Roman"/>
                        </a:rPr>
                        <a:t>2</a:t>
                      </a:r>
                      <a:r>
                        <a:rPr lang="en-GB" sz="1200" b="1" kern="100" dirty="0">
                          <a:latin typeface="Times New Roman"/>
                          <a:ea typeface="맑은 고딕"/>
                          <a:cs typeface="Times New Roman"/>
                        </a:rPr>
                        <a:t> </a:t>
                      </a:r>
                      <a:r>
                        <a:rPr lang="fr-FR" sz="1200" b="1" kern="100" dirty="0">
                          <a:latin typeface="Times New Roman"/>
                          <a:ea typeface="맑은 고딕"/>
                          <a:cs typeface="Times New Roman"/>
                          <a:sym typeface="Symbol"/>
                        </a:rPr>
                        <a:t></a:t>
                      </a:r>
                      <a:r>
                        <a:rPr lang="en-GB" sz="1200" b="1" kern="100" dirty="0">
                          <a:latin typeface="Times New Roman"/>
                          <a:ea typeface="맑은 고딕"/>
                          <a:cs typeface="Times New Roman"/>
                        </a:rPr>
                        <a:t> Hz)))</a:t>
                      </a:r>
                      <a:endParaRPr lang="ko-KR" sz="1200" b="1" kern="100" dirty="0">
                        <a:latin typeface="Times New Roman"/>
                        <a:ea typeface="맑은 고딕"/>
                        <a:cs typeface="Times New Roman"/>
                      </a:endParaRPr>
                    </a:p>
                  </a:txBody>
                  <a:tcPr marL="44650" marR="4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027">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000" b="1" kern="100">
                          <a:latin typeface="Times New Roman"/>
                          <a:ea typeface="맑은 고딕"/>
                          <a:cs typeface="Times New Roman"/>
                        </a:rPr>
                        <a:t>(1)</a:t>
                      </a:r>
                      <a:endParaRPr lang="ko-KR" sz="1000" kern="10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000" b="1" kern="100">
                          <a:latin typeface="Times New Roman"/>
                          <a:ea typeface="맑은 고딕"/>
                          <a:cs typeface="Times New Roman"/>
                        </a:rPr>
                        <a:t>(2)</a:t>
                      </a:r>
                      <a:endParaRPr lang="ko-KR" sz="1000" kern="10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000" b="1" kern="100">
                          <a:latin typeface="Times New Roman"/>
                          <a:ea typeface="맑은 고딕"/>
                          <a:cs typeface="Times New Roman"/>
                        </a:rPr>
                        <a:t>(3)</a:t>
                      </a:r>
                      <a:endParaRPr lang="ko-KR" sz="1000" kern="10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000" b="1" kern="100">
                          <a:latin typeface="Times New Roman"/>
                          <a:ea typeface="맑은 고딕"/>
                          <a:cs typeface="Times New Roman"/>
                        </a:rPr>
                        <a:t>(4)</a:t>
                      </a:r>
                      <a:endParaRPr lang="ko-KR" sz="1000" kern="10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000" b="1" kern="100">
                          <a:latin typeface="Times New Roman"/>
                          <a:ea typeface="맑은 고딕"/>
                          <a:cs typeface="Times New Roman"/>
                        </a:rPr>
                        <a:t>(5)</a:t>
                      </a:r>
                      <a:endParaRPr lang="ko-KR" sz="1000" kern="10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000" b="1" kern="100">
                          <a:latin typeface="Times New Roman"/>
                          <a:ea typeface="맑은 고딕"/>
                          <a:cs typeface="Times New Roman"/>
                        </a:rPr>
                        <a:t>(6)</a:t>
                      </a:r>
                      <a:endParaRPr lang="ko-KR" sz="1000" kern="10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000" b="1" kern="100">
                          <a:latin typeface="Times New Roman"/>
                          <a:ea typeface="맑은 고딕"/>
                          <a:cs typeface="Times New Roman"/>
                        </a:rPr>
                        <a:t>(7)</a:t>
                      </a:r>
                      <a:endParaRPr lang="ko-KR" sz="1000" kern="10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000" b="1" kern="100">
                          <a:latin typeface="Times New Roman"/>
                          <a:ea typeface="맑은 고딕"/>
                          <a:cs typeface="Times New Roman"/>
                        </a:rPr>
                        <a:t>(8)</a:t>
                      </a:r>
                      <a:endParaRPr lang="ko-KR" sz="1000" kern="10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000" b="1" kern="100">
                          <a:latin typeface="Times New Roman"/>
                          <a:ea typeface="맑은 고딕"/>
                          <a:cs typeface="Times New Roman"/>
                        </a:rPr>
                        <a:t>(9)</a:t>
                      </a:r>
                      <a:endParaRPr lang="ko-KR" sz="1000" kern="10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685">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endParaRPr lang="en-GB" sz="1400" kern="100" dirty="0" smtClean="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smtClean="0">
                          <a:latin typeface="Times New Roman"/>
                          <a:ea typeface="맑은 고딕"/>
                          <a:cs typeface="Times New Roman"/>
                        </a:rPr>
                        <a:t>13.385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25.610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73.8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151.525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325.3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408.05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611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a:t>
                      </a:r>
                      <a:r>
                        <a:rPr lang="en-GB" sz="1400" kern="100" dirty="0">
                          <a:latin typeface="Tms Rmn"/>
                          <a:ea typeface="맑은 고딕"/>
                          <a:cs typeface="Times New Roman"/>
                        </a:rPr>
                        <a:t> </a:t>
                      </a:r>
                      <a:r>
                        <a:rPr lang="en-GB" sz="1400" kern="100" dirty="0">
                          <a:latin typeface="Times New Roman"/>
                          <a:ea typeface="맑은 고딕"/>
                          <a:cs typeface="Times New Roman"/>
                        </a:rPr>
                        <a:t>413.5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a:t>
                      </a:r>
                      <a:r>
                        <a:rPr lang="en-GB" sz="1400" kern="100" dirty="0">
                          <a:latin typeface="Tms Rmn"/>
                          <a:ea typeface="맑은 고딕"/>
                          <a:cs typeface="Times New Roman"/>
                        </a:rPr>
                        <a:t> </a:t>
                      </a:r>
                      <a:r>
                        <a:rPr lang="en-GB" sz="1400" kern="100" dirty="0">
                          <a:latin typeface="Times New Roman"/>
                          <a:ea typeface="맑은 고딕"/>
                          <a:cs typeface="Times New Roman"/>
                        </a:rPr>
                        <a:t>665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a:t>
                      </a:r>
                      <a:r>
                        <a:rPr lang="en-GB" sz="1400" kern="100" dirty="0">
                          <a:latin typeface="Tms Rmn"/>
                          <a:ea typeface="맑은 고딕"/>
                          <a:cs typeface="Times New Roman"/>
                        </a:rPr>
                        <a:t> </a:t>
                      </a:r>
                      <a:r>
                        <a:rPr lang="en-GB" sz="1400" kern="100" dirty="0">
                          <a:latin typeface="Times New Roman"/>
                          <a:ea typeface="맑은 고딕"/>
                          <a:cs typeface="Times New Roman"/>
                        </a:rPr>
                        <a:t>695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4</a:t>
                      </a:r>
                      <a:r>
                        <a:rPr lang="en-GB" sz="1400" kern="100" dirty="0">
                          <a:latin typeface="Tms Rmn"/>
                          <a:ea typeface="맑은 고딕"/>
                          <a:cs typeface="Times New Roman"/>
                        </a:rPr>
                        <a:t> </a:t>
                      </a:r>
                      <a:r>
                        <a:rPr lang="en-GB" sz="1400" kern="100" dirty="0">
                          <a:latin typeface="Times New Roman"/>
                          <a:ea typeface="맑은 고딕"/>
                          <a:cs typeface="Times New Roman"/>
                        </a:rPr>
                        <a:t>995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10</a:t>
                      </a:r>
                      <a:r>
                        <a:rPr lang="en-GB" sz="1400" kern="100" dirty="0">
                          <a:latin typeface="Tms Rmn"/>
                          <a:ea typeface="맑은 고딕"/>
                          <a:cs typeface="Times New Roman"/>
                        </a:rPr>
                        <a:t> </a:t>
                      </a:r>
                      <a:r>
                        <a:rPr lang="en-GB" sz="1400" kern="100" dirty="0">
                          <a:latin typeface="Times New Roman"/>
                          <a:ea typeface="맑은 고딕"/>
                          <a:cs typeface="Times New Roman"/>
                        </a:rPr>
                        <a:t>650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15</a:t>
                      </a:r>
                      <a:r>
                        <a:rPr lang="en-GB" sz="1400" kern="100" dirty="0">
                          <a:latin typeface="Tms Rmn"/>
                          <a:ea typeface="맑은 고딕"/>
                          <a:cs typeface="Times New Roman"/>
                        </a:rPr>
                        <a:t> </a:t>
                      </a:r>
                      <a:r>
                        <a:rPr lang="en-GB" sz="1400" kern="100" dirty="0">
                          <a:latin typeface="Times New Roman"/>
                          <a:ea typeface="맑은 고딕"/>
                          <a:cs typeface="Times New Roman"/>
                        </a:rPr>
                        <a:t>375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22</a:t>
                      </a:r>
                      <a:r>
                        <a:rPr lang="en-GB" sz="1400" kern="100" dirty="0">
                          <a:latin typeface="Tms Rmn"/>
                          <a:ea typeface="맑은 고딕"/>
                          <a:cs typeface="Times New Roman"/>
                        </a:rPr>
                        <a:t> </a:t>
                      </a:r>
                      <a:r>
                        <a:rPr lang="en-GB" sz="1400" kern="100" dirty="0">
                          <a:latin typeface="Times New Roman"/>
                          <a:ea typeface="맑은 고딕"/>
                          <a:cs typeface="Times New Roman"/>
                        </a:rPr>
                        <a:t>355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23</a:t>
                      </a:r>
                      <a:r>
                        <a:rPr lang="en-GB" sz="1400" kern="100" dirty="0">
                          <a:latin typeface="Tms Rmn"/>
                          <a:ea typeface="맑은 고딕"/>
                          <a:cs typeface="Times New Roman"/>
                        </a:rPr>
                        <a:t> </a:t>
                      </a:r>
                      <a:r>
                        <a:rPr lang="en-GB" sz="1400" kern="100" dirty="0">
                          <a:latin typeface="Times New Roman"/>
                          <a:ea typeface="맑은 고딕"/>
                          <a:cs typeface="Times New Roman"/>
                        </a:rPr>
                        <a:t>800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31</a:t>
                      </a:r>
                      <a:r>
                        <a:rPr lang="en-GB" sz="1400" kern="100" dirty="0">
                          <a:latin typeface="Tms Rmn"/>
                          <a:ea typeface="맑은 고딕"/>
                          <a:cs typeface="Times New Roman"/>
                        </a:rPr>
                        <a:t> </a:t>
                      </a:r>
                      <a:r>
                        <a:rPr lang="en-GB" sz="1400" kern="100" dirty="0">
                          <a:latin typeface="Times New Roman"/>
                          <a:ea typeface="맑은 고딕"/>
                          <a:cs typeface="Times New Roman"/>
                        </a:rPr>
                        <a:t>550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43</a:t>
                      </a:r>
                      <a:r>
                        <a:rPr lang="en-GB" sz="1400" kern="100" dirty="0">
                          <a:latin typeface="Tms Rmn"/>
                          <a:ea typeface="맑은 고딕"/>
                          <a:cs typeface="Times New Roman"/>
                        </a:rPr>
                        <a:t>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89</a:t>
                      </a:r>
                      <a:r>
                        <a:rPr lang="en-GB" sz="1400" kern="100" dirty="0">
                          <a:latin typeface="Tms Rmn"/>
                          <a:ea typeface="맑은 고딕"/>
                          <a:cs typeface="Times New Roman"/>
                        </a:rPr>
                        <a:t>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150</a:t>
                      </a:r>
                      <a:r>
                        <a:rPr lang="en-GB" sz="1400" kern="100" dirty="0">
                          <a:latin typeface="Tms Rmn"/>
                          <a:ea typeface="맑은 고딕"/>
                          <a:cs typeface="Times New Roman"/>
                        </a:rPr>
                        <a:t>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224</a:t>
                      </a:r>
                      <a:r>
                        <a:rPr lang="en-GB" sz="1400" kern="100" dirty="0">
                          <a:latin typeface="Tms Rmn"/>
                          <a:ea typeface="맑은 고딕"/>
                          <a:cs typeface="Times New Roman"/>
                        </a:rPr>
                        <a:t>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270</a:t>
                      </a:r>
                      <a:r>
                        <a:rPr lang="en-GB" sz="1400" kern="100" dirty="0">
                          <a:latin typeface="Tms Rmn"/>
                          <a:ea typeface="맑은 고딕"/>
                          <a:cs typeface="Times New Roman"/>
                        </a:rPr>
                        <a:t>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endParaRPr lang="en-GB" sz="1400" kern="100" dirty="0" smtClean="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smtClean="0">
                          <a:latin typeface="Times New Roman"/>
                          <a:ea typeface="맑은 고딕"/>
                          <a:cs typeface="Times New Roman"/>
                        </a:rPr>
                        <a:t>0.05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0.12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1.6</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2.95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6.6</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3.9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50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290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400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500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a:t>
                      </a:r>
                      <a:r>
                        <a:rPr lang="en-GB" sz="1400" kern="100" dirty="0">
                          <a:latin typeface="Tms Rmn"/>
                          <a:ea typeface="맑은 고딕"/>
                          <a:cs typeface="Times New Roman"/>
                        </a:rPr>
                        <a:t>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8</a:t>
                      </a:r>
                      <a:r>
                        <a:rPr lang="en-GB" sz="1400" kern="100" dirty="0">
                          <a:latin typeface="Tms Rmn"/>
                          <a:ea typeface="맑은 고딕"/>
                          <a:cs typeface="Times New Roman"/>
                        </a:rPr>
                        <a:t>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8</a:t>
                      </a:r>
                      <a:r>
                        <a:rPr lang="en-GB" sz="1400" kern="100" dirty="0">
                          <a:latin typeface="Tms Rmn"/>
                          <a:ea typeface="맑은 고딕"/>
                          <a:cs typeface="Times New Roman"/>
                        </a:rPr>
                        <a:t>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8</a:t>
                      </a:r>
                      <a:r>
                        <a:rPr lang="en-GB" sz="1400" kern="100" dirty="0">
                          <a:latin typeface="Tms Rmn"/>
                          <a:ea typeface="맑은 고딕"/>
                          <a:cs typeface="Times New Roman"/>
                        </a:rPr>
                        <a:t> </a:t>
                      </a:r>
                      <a:r>
                        <a:rPr lang="en-GB" sz="1400" kern="100" dirty="0">
                          <a:latin typeface="Times New Roman"/>
                          <a:ea typeface="맑은 고딕"/>
                          <a:cs typeface="Times New Roman"/>
                        </a:rPr>
                        <a:t>000 </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8</a:t>
                      </a:r>
                      <a:r>
                        <a:rPr lang="en-GB" sz="1400" kern="100" dirty="0">
                          <a:latin typeface="Tms Rmn"/>
                          <a:ea typeface="맑은 고딕"/>
                          <a:cs typeface="Times New Roman"/>
                        </a:rPr>
                        <a:t> </a:t>
                      </a:r>
                      <a:r>
                        <a:rPr lang="en-GB" sz="1400" kern="100" dirty="0">
                          <a:latin typeface="Times New Roman"/>
                          <a:ea typeface="맑은 고딕"/>
                          <a:cs typeface="Times New Roman"/>
                        </a:rPr>
                        <a:t>000 </a:t>
                      </a:r>
                      <a:endParaRPr lang="ko-KR" sz="1400" kern="100" dirty="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endParaRPr lang="en-GB" sz="1400" kern="100" dirty="0" smtClean="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smtClean="0">
                          <a:latin typeface="Times New Roman"/>
                          <a:ea typeface="맑은 고딕"/>
                          <a:cs typeface="Times New Roman"/>
                        </a:rPr>
                        <a:t>50</a:t>
                      </a:r>
                      <a:r>
                        <a:rPr lang="en-GB" sz="1400" kern="100" dirty="0">
                          <a:latin typeface="Tms Rmn"/>
                          <a:ea typeface="맑은 고딕"/>
                          <a:cs typeface="Times New Roman"/>
                        </a:rPr>
                        <a:t>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15</a:t>
                      </a:r>
                      <a:r>
                        <a:rPr lang="en-GB" sz="1400" kern="100" dirty="0">
                          <a:latin typeface="Tms Rmn"/>
                          <a:ea typeface="맑은 고딕"/>
                          <a:cs typeface="Times New Roman"/>
                        </a:rPr>
                        <a:t>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750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150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40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35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12 </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14</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a:t>
                      </a:r>
                      <a:endParaRPr lang="ko-KR" sz="1400" kern="100" dirty="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endParaRPr lang="en-GB" sz="1400" kern="100" dirty="0" smtClean="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smtClean="0">
                          <a:latin typeface="Times New Roman"/>
                          <a:ea typeface="맑은 고딕"/>
                          <a:cs typeface="Times New Roman"/>
                        </a:rPr>
                        <a:t>60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30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30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65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30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30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43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50</a:t>
                      </a:r>
                      <a:endParaRPr lang="ko-KR" sz="1400" kern="100" dirty="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endParaRPr lang="en-GB" sz="1400" kern="100" dirty="0" smtClean="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smtClean="0">
                          <a:latin typeface="Times New Roman"/>
                          <a:ea typeface="맑은 고딕"/>
                          <a:cs typeface="Times New Roman"/>
                        </a:rPr>
                        <a:t>5 </a:t>
                      </a:r>
                      <a:r>
                        <a:rPr lang="en-GB" sz="1400" kern="100" dirty="0">
                          <a:latin typeface="Times New Roman"/>
                          <a:ea typeface="맑은 고딕"/>
                          <a:cs typeface="Times New Roman"/>
                        </a:rPr>
                        <a:t>000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972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14.3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2.73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0.87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0.96</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0.73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0.095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0.16</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0.16</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0.16</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0.049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0.095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0.085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0.050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0.083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0.064</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0.011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0.011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0.016</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0.019</a:t>
                      </a:r>
                      <a:endParaRPr lang="ko-KR" sz="1400" kern="100" dirty="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endParaRPr lang="en-GB" sz="1400" kern="100" dirty="0" smtClean="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smtClean="0">
                          <a:latin typeface="Times New Roman"/>
                          <a:ea typeface="맑은 고딕"/>
                          <a:cs typeface="Times New Roman"/>
                        </a:rPr>
                        <a:t>–</a:t>
                      </a:r>
                      <a:r>
                        <a:rPr lang="en-GB" sz="1400" kern="100" dirty="0">
                          <a:latin typeface="Times New Roman"/>
                          <a:ea typeface="맑은 고딕"/>
                          <a:cs typeface="Times New Roman"/>
                        </a:rPr>
                        <a:t>222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–229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–247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–254</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–260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–269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–267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–267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–267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–272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–269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–269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–271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–269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–271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–278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fr-FR" sz="1400" kern="100" dirty="0">
                          <a:latin typeface="Times New Roman"/>
                          <a:ea typeface="맑은 고딕"/>
                          <a:cs typeface="Times New Roman"/>
                          <a:sym typeface="Symbol"/>
                        </a:rPr>
                        <a:t></a:t>
                      </a:r>
                      <a:r>
                        <a:rPr lang="en-GB" sz="1400" kern="100" dirty="0">
                          <a:latin typeface="Times New Roman"/>
                          <a:ea typeface="맑은 고딕"/>
                          <a:cs typeface="Times New Roman"/>
                        </a:rPr>
                        <a:t>278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fr-FR" sz="1400" kern="100" dirty="0">
                          <a:latin typeface="Times New Roman"/>
                          <a:ea typeface="맑은 고딕"/>
                          <a:cs typeface="Times New Roman"/>
                          <a:sym typeface="Symbol"/>
                        </a:rPr>
                        <a:t></a:t>
                      </a:r>
                      <a:r>
                        <a:rPr lang="en-GB" sz="1400" kern="100" dirty="0">
                          <a:latin typeface="Times New Roman"/>
                          <a:ea typeface="맑은 고딕"/>
                          <a:cs typeface="Times New Roman"/>
                        </a:rPr>
                        <a:t>277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fr-FR" sz="1400" kern="100" dirty="0">
                          <a:latin typeface="Times New Roman"/>
                          <a:ea typeface="맑은 고딕"/>
                          <a:cs typeface="Times New Roman"/>
                          <a:sym typeface="Symbol"/>
                        </a:rPr>
                        <a:t></a:t>
                      </a:r>
                      <a:r>
                        <a:rPr lang="en-GB" sz="1400" kern="100" dirty="0">
                          <a:latin typeface="Times New Roman"/>
                          <a:ea typeface="맑은 고딕"/>
                          <a:cs typeface="Times New Roman"/>
                        </a:rPr>
                        <a:t>276</a:t>
                      </a:r>
                      <a:endParaRPr lang="ko-KR" sz="1400" kern="100" dirty="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endParaRPr lang="en-GB" sz="1400" kern="100" dirty="0" smtClean="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smtClean="0">
                          <a:latin typeface="Times New Roman"/>
                          <a:ea typeface="맑은 고딕"/>
                          <a:cs typeface="Times New Roman"/>
                        </a:rPr>
                        <a:t>–</a:t>
                      </a:r>
                      <a:r>
                        <a:rPr lang="en-GB" sz="1400" kern="100" dirty="0">
                          <a:latin typeface="Times New Roman"/>
                          <a:ea typeface="맑은 고딕"/>
                          <a:cs typeface="Times New Roman"/>
                        </a:rPr>
                        <a:t>185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–195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–199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–202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–195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–195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–192</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–191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–187</a:t>
                      </a:r>
                      <a:endParaRPr lang="ko-KR" sz="1400" kern="100" dirty="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endParaRPr lang="en-GB" sz="1400" kern="100" dirty="0" smtClean="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smtClean="0">
                          <a:latin typeface="Times New Roman"/>
                          <a:ea typeface="맑은 고딕"/>
                          <a:cs typeface="Times New Roman"/>
                        </a:rPr>
                        <a:t>–</a:t>
                      </a:r>
                      <a:r>
                        <a:rPr lang="en-GB" sz="1400" kern="100" dirty="0">
                          <a:latin typeface="Times New Roman"/>
                          <a:ea typeface="맑은 고딕"/>
                          <a:cs typeface="Times New Roman"/>
                        </a:rPr>
                        <a:t>201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–199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–196</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–194</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–181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–177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–171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–160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–156</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–146</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–147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–141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–137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–129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–124</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–119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–117</a:t>
                      </a:r>
                      <a:endParaRPr lang="ko-KR" sz="1400" kern="100" dirty="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endParaRPr lang="en-GB" sz="1400" kern="100" dirty="0" smtClean="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smtClean="0">
                          <a:latin typeface="Times New Roman"/>
                          <a:ea typeface="맑은 고딕"/>
                          <a:cs typeface="Times New Roman"/>
                        </a:rPr>
                        <a:t>–</a:t>
                      </a:r>
                      <a:r>
                        <a:rPr lang="en-GB" sz="1400" kern="100" dirty="0">
                          <a:latin typeface="Times New Roman"/>
                          <a:ea typeface="맑은 고딕"/>
                          <a:cs typeface="Times New Roman"/>
                        </a:rPr>
                        <a:t>248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–249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–259</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–255</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–251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–247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–241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–240</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–233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–231</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–233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–228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–227</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–228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–223</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–218</a:t>
                      </a:r>
                      <a:endParaRPr lang="ko-KR" sz="1400" kern="100" dirty="0">
                        <a:latin typeface="Times New Roman"/>
                        <a:ea typeface="맑은 고딕"/>
                        <a:cs typeface="Times New Roman"/>
                      </a:endParaRPr>
                    </a:p>
                    <a:p>
                      <a:pPr algn="ctr" hangingPunct="0">
                        <a:lnSpc>
                          <a:spcPts val="1000"/>
                        </a:lnSpc>
                        <a:spcBef>
                          <a:spcPts val="50"/>
                        </a:spcBef>
                        <a:spcAft>
                          <a:spcPts val="50"/>
                        </a:spcAft>
                        <a:tabLst>
                          <a:tab pos="180340" algn="l"/>
                          <a:tab pos="540385" algn="l"/>
                          <a:tab pos="900430" algn="l"/>
                          <a:tab pos="1260475" algn="l"/>
                          <a:tab pos="1620520" algn="l"/>
                          <a:tab pos="1980565" algn="l"/>
                          <a:tab pos="2340610" algn="l"/>
                        </a:tabLst>
                      </a:pPr>
                      <a:r>
                        <a:rPr lang="en-GB" sz="1400" kern="100" dirty="0">
                          <a:latin typeface="Times New Roman"/>
                          <a:ea typeface="맑은 고딕"/>
                          <a:cs typeface="Times New Roman"/>
                        </a:rPr>
                        <a:t>–216</a:t>
                      </a:r>
                      <a:endParaRPr lang="ko-KR" sz="1400" kern="100" dirty="0">
                        <a:latin typeface="Times New Roman"/>
                        <a:ea typeface="맑은 고딕"/>
                        <a:cs typeface="Times New Roman"/>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2"/>
          <p:cNvSpPr>
            <a:spLocks noChangeArrowheads="1"/>
          </p:cNvSpPr>
          <p:nvPr/>
        </p:nvSpPr>
        <p:spPr bwMode="auto">
          <a:xfrm>
            <a:off x="140311" y="833718"/>
            <a:ext cx="88582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1" hangingPunct="1">
              <a:lnSpc>
                <a:spcPct val="100000"/>
              </a:lnSpc>
              <a:spcBef>
                <a:spcPct val="0"/>
              </a:spcBef>
              <a:spcAft>
                <a:spcPct val="0"/>
              </a:spcAft>
              <a:buClrTx/>
              <a:buSzTx/>
              <a:buFontTx/>
              <a:buNone/>
              <a:tabLst>
                <a:tab pos="504825" algn="l"/>
                <a:tab pos="755650" algn="l"/>
                <a:tab pos="1008063" algn="l"/>
                <a:tab pos="1260475" algn="l"/>
              </a:tabLst>
            </a:pPr>
            <a:r>
              <a:rPr kumimoji="1" lang="en-GB" altLang="ko-KR" sz="1600" i="0" u="none" strike="noStrike" cap="none" normalizeH="0" baseline="0" dirty="0" smtClean="0">
                <a:ln>
                  <a:noFill/>
                </a:ln>
                <a:solidFill>
                  <a:schemeClr val="tx1"/>
                </a:solidFill>
                <a:effectLst/>
                <a:latin typeface="Trebuchet MS" pitchFamily="34" charset="0"/>
                <a:ea typeface="맑은 고딕" charset="-127"/>
                <a:cs typeface="Times New Roman" pitchFamily="18" charset="0"/>
              </a:rPr>
              <a:t>TABLE  1</a:t>
            </a: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r>
              <a:rPr kumimoji="1" lang="en-GB" altLang="ko-KR" sz="1600" i="0" u="none" strike="noStrike" cap="none" normalizeH="0" baseline="0" dirty="0" smtClean="0">
                <a:ln>
                  <a:noFill/>
                </a:ln>
                <a:solidFill>
                  <a:schemeClr val="tx1"/>
                </a:solidFill>
                <a:effectLst/>
                <a:latin typeface="Trebuchet MS" pitchFamily="34" charset="0"/>
                <a:ea typeface="맑은 고딕" charset="-127"/>
                <a:cs typeface="Times New Roman" pitchFamily="18" charset="0"/>
              </a:rPr>
              <a:t>Threshold levels of interference detrimental to radio astronomy continuum observations</a:t>
            </a:r>
            <a:r>
              <a:rPr kumimoji="1" lang="en-GB" altLang="ko-KR" sz="1600" i="0" u="none" strike="noStrike" cap="none" normalizeH="0" baseline="0" dirty="0" smtClean="0">
                <a:ln>
                  <a:noFill/>
                </a:ln>
                <a:solidFill>
                  <a:schemeClr val="tx1"/>
                </a:solidFill>
                <a:effectLst/>
                <a:latin typeface="Trebuchet MS" pitchFamily="34" charset="0"/>
                <a:ea typeface="굴림" pitchFamily="50" charset="-127"/>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bwMode="auto">
          <a:xfrm>
            <a:off x="2195513" y="765175"/>
            <a:ext cx="4967287" cy="431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ko-KR" sz="1600" b="1"/>
              <a:t>Detrimental thresholds for continuum observations</a:t>
            </a:r>
          </a:p>
        </p:txBody>
      </p:sp>
      <p:graphicFrame>
        <p:nvGraphicFramePr>
          <p:cNvPr id="558083" name="Object 3"/>
          <p:cNvGraphicFramePr>
            <a:graphicFrameLocks noChangeAspect="1"/>
          </p:cNvGraphicFramePr>
          <p:nvPr>
            <p:ph sz="half" idx="1"/>
          </p:nvPr>
        </p:nvGraphicFramePr>
        <p:xfrm>
          <a:off x="457200" y="2516188"/>
          <a:ext cx="4038600" cy="2693987"/>
        </p:xfrm>
        <a:graphic>
          <a:graphicData uri="http://schemas.openxmlformats.org/presentationml/2006/ole">
            <p:oleObj spid="_x0000_s643074" name="Mathcad" r:id="rId4" imgW="6095880" imgH="4067280" progId="">
              <p:embed/>
            </p:oleObj>
          </a:graphicData>
        </a:graphic>
      </p:graphicFrame>
      <p:graphicFrame>
        <p:nvGraphicFramePr>
          <p:cNvPr id="558084" name="Object 4"/>
          <p:cNvGraphicFramePr>
            <a:graphicFrameLocks noChangeAspect="1"/>
          </p:cNvGraphicFramePr>
          <p:nvPr>
            <p:ph sz="quarter" idx="2"/>
          </p:nvPr>
        </p:nvGraphicFramePr>
        <p:xfrm>
          <a:off x="5030788" y="1600200"/>
          <a:ext cx="3271837" cy="2185988"/>
        </p:xfrm>
        <a:graphic>
          <a:graphicData uri="http://schemas.openxmlformats.org/presentationml/2006/ole">
            <p:oleObj spid="_x0000_s643075" name="Mathcad" r:id="rId5" imgW="4048200" imgH="2705040" progId="">
              <p:embed/>
            </p:oleObj>
          </a:graphicData>
        </a:graphic>
      </p:graphicFrame>
      <p:graphicFrame>
        <p:nvGraphicFramePr>
          <p:cNvPr id="558085" name="Object 5"/>
          <p:cNvGraphicFramePr>
            <a:graphicFrameLocks noChangeAspect="1"/>
          </p:cNvGraphicFramePr>
          <p:nvPr>
            <p:ph sz="quarter" idx="3"/>
          </p:nvPr>
        </p:nvGraphicFramePr>
        <p:xfrm>
          <a:off x="1547813" y="1125538"/>
          <a:ext cx="5675312" cy="4354512"/>
        </p:xfrm>
        <a:graphic>
          <a:graphicData uri="http://schemas.openxmlformats.org/presentationml/2006/ole">
            <p:oleObj spid="_x0000_s643076" name="Mathcad" r:id="rId6" imgW="5686560" imgH="4362480" progId="">
              <p:embed/>
            </p:oleObj>
          </a:graphicData>
        </a:graphic>
      </p:graphicFrame>
      <p:sp>
        <p:nvSpPr>
          <p:cNvPr id="558086" name="Rectangle 6"/>
          <p:cNvSpPr>
            <a:spLocks noChangeArrowheads="1"/>
          </p:cNvSpPr>
          <p:nvPr/>
        </p:nvSpPr>
        <p:spPr bwMode="auto">
          <a:xfrm>
            <a:off x="2309813" y="5621338"/>
            <a:ext cx="4876800" cy="641350"/>
          </a:xfrm>
          <a:prstGeom prst="rect">
            <a:avLst/>
          </a:prstGeom>
          <a:noFill/>
          <a:ln w="9525">
            <a:noFill/>
            <a:miter lim="800000"/>
            <a:headEnd/>
            <a:tailEnd/>
          </a:ln>
          <a:effectLst/>
        </p:spPr>
        <p:txBody>
          <a:bodyPr>
            <a:spAutoFit/>
          </a:bodyPr>
          <a:lstStyle/>
          <a:p>
            <a:pPr latinLnBrk="0"/>
            <a:r>
              <a:rPr kumimoji="0" lang="en-US" altLang="ko-KR" sz="1800" b="0">
                <a:solidFill>
                  <a:schemeClr val="tx1"/>
                </a:solidFill>
                <a:latin typeface="Arial" pitchFamily="34" charset="0"/>
                <a:ea typeface="굴림" pitchFamily="50" charset="-127"/>
              </a:rPr>
              <a:t>black, total power ;  magenta, VLA (D and A);</a:t>
            </a:r>
          </a:p>
          <a:p>
            <a:pPr algn="ctr" latinLnBrk="0"/>
            <a:r>
              <a:rPr kumimoji="0" lang="en-US" altLang="ko-KR" sz="1800" b="0">
                <a:solidFill>
                  <a:schemeClr val="tx1"/>
                </a:solidFill>
                <a:latin typeface="Arial" pitchFamily="34" charset="0"/>
                <a:ea typeface="굴림" pitchFamily="50" charset="-127"/>
              </a:rPr>
              <a:t>blue, Merlin;  red, VLBI</a:t>
            </a:r>
          </a:p>
        </p:txBody>
      </p:sp>
      <p:sp>
        <p:nvSpPr>
          <p:cNvPr id="558087" name="Rectangle 7"/>
          <p:cNvSpPr>
            <a:spLocks noChangeArrowheads="1"/>
          </p:cNvSpPr>
          <p:nvPr/>
        </p:nvSpPr>
        <p:spPr bwMode="auto">
          <a:xfrm>
            <a:off x="3376613" y="6383338"/>
            <a:ext cx="2489200" cy="304800"/>
          </a:xfrm>
          <a:prstGeom prst="rect">
            <a:avLst/>
          </a:prstGeom>
          <a:noFill/>
          <a:ln w="9525">
            <a:noFill/>
            <a:miter lim="800000"/>
            <a:headEnd/>
            <a:tailEnd/>
          </a:ln>
          <a:effectLst/>
        </p:spPr>
        <p:txBody>
          <a:bodyPr wrap="none">
            <a:spAutoFit/>
          </a:bodyPr>
          <a:lstStyle/>
          <a:p>
            <a:pPr latinLnBrk="0"/>
            <a:r>
              <a:rPr kumimoji="0" lang="en-US" altLang="ko-KR" sz="1400" b="0">
                <a:solidFill>
                  <a:schemeClr val="tx1"/>
                </a:solidFill>
                <a:latin typeface="Arial" pitchFamily="34" charset="0"/>
                <a:ea typeface="굴림" pitchFamily="50" charset="-127"/>
              </a:rPr>
              <a:t>RA Handbook Fig. 4.2 (p. 40)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bwMode="auto">
          <a:xfrm>
            <a:off x="684213" y="836613"/>
            <a:ext cx="2881312" cy="33496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ko-KR" sz="1400" b="1"/>
              <a:t>Interference threshold for VLBI</a:t>
            </a:r>
          </a:p>
        </p:txBody>
      </p:sp>
      <p:graphicFrame>
        <p:nvGraphicFramePr>
          <p:cNvPr id="560131" name="Object 3"/>
          <p:cNvGraphicFramePr>
            <a:graphicFrameLocks noChangeAspect="1"/>
          </p:cNvGraphicFramePr>
          <p:nvPr>
            <p:ph sz="half" idx="1"/>
          </p:nvPr>
        </p:nvGraphicFramePr>
        <p:xfrm>
          <a:off x="2057400" y="3733800"/>
          <a:ext cx="2679700" cy="903288"/>
        </p:xfrm>
        <a:graphic>
          <a:graphicData uri="http://schemas.openxmlformats.org/presentationml/2006/ole">
            <p:oleObj spid="_x0000_s560131" name="Equation" r:id="rId4" imgW="1015920" imgH="482400" progId="Equation.3">
              <p:embed/>
            </p:oleObj>
          </a:graphicData>
        </a:graphic>
      </p:graphicFrame>
      <p:sp>
        <p:nvSpPr>
          <p:cNvPr id="560132" name="Rectangle 4"/>
          <p:cNvSpPr>
            <a:spLocks noChangeArrowheads="1"/>
          </p:cNvSpPr>
          <p:nvPr/>
        </p:nvSpPr>
        <p:spPr bwMode="auto">
          <a:xfrm>
            <a:off x="609600" y="2667000"/>
            <a:ext cx="7315200" cy="1190625"/>
          </a:xfrm>
          <a:prstGeom prst="rect">
            <a:avLst/>
          </a:prstGeom>
          <a:noFill/>
          <a:ln w="9525">
            <a:noFill/>
            <a:miter lim="800000"/>
            <a:headEnd/>
            <a:tailEnd/>
          </a:ln>
          <a:effectLst/>
        </p:spPr>
        <p:txBody>
          <a:bodyPr>
            <a:spAutoFit/>
          </a:bodyPr>
          <a:lstStyle/>
          <a:p>
            <a:pPr latinLnBrk="0"/>
            <a:r>
              <a:rPr kumimoji="0" lang="en-US" altLang="ko-KR" sz="1800" b="0">
                <a:solidFill>
                  <a:schemeClr val="tx1"/>
                </a:solidFill>
                <a:latin typeface="Arial" pitchFamily="34" charset="0"/>
                <a:ea typeface="굴림" pitchFamily="50" charset="-127"/>
              </a:rPr>
              <a:t>.</a:t>
            </a:r>
          </a:p>
          <a:p>
            <a:pPr latinLnBrk="0"/>
            <a:endParaRPr kumimoji="0" lang="en-US" altLang="ko-KR" sz="1800" b="0">
              <a:solidFill>
                <a:schemeClr val="tx1"/>
              </a:solidFill>
              <a:latin typeface="Arial" pitchFamily="34" charset="0"/>
              <a:ea typeface="굴림" pitchFamily="50" charset="-127"/>
            </a:endParaRPr>
          </a:p>
          <a:p>
            <a:pPr latinLnBrk="0"/>
            <a:r>
              <a:rPr kumimoji="0" lang="en-US" altLang="ko-KR" sz="1800" b="0">
                <a:solidFill>
                  <a:schemeClr val="tx1"/>
                </a:solidFill>
                <a:latin typeface="Arial" pitchFamily="34" charset="0"/>
                <a:ea typeface="굴림" pitchFamily="50" charset="-127"/>
              </a:rPr>
              <a:t>The power ratio </a:t>
            </a:r>
            <a:r>
              <a:rPr kumimoji="0" lang="en-US" altLang="ko-KR" sz="1800" b="0" i="1">
                <a:solidFill>
                  <a:schemeClr val="tx1"/>
                </a:solidFill>
                <a:latin typeface="Arial" pitchFamily="34" charset="0"/>
                <a:ea typeface="굴림" pitchFamily="50" charset="-127"/>
              </a:rPr>
              <a:t>interference/noise</a:t>
            </a:r>
            <a:r>
              <a:rPr kumimoji="0" lang="en-US" altLang="ko-KR" sz="1800" b="0">
                <a:solidFill>
                  <a:schemeClr val="tx1"/>
                </a:solidFill>
                <a:latin typeface="Arial" pitchFamily="34" charset="0"/>
                <a:ea typeface="굴림" pitchFamily="50" charset="-127"/>
              </a:rPr>
              <a:t> within the receiver is:</a:t>
            </a:r>
          </a:p>
          <a:p>
            <a:pPr latinLnBrk="0">
              <a:spcBef>
                <a:spcPct val="50000"/>
              </a:spcBef>
            </a:pPr>
            <a:endParaRPr kumimoji="0" lang="en-US" altLang="ko-KR" sz="1200" b="0">
              <a:solidFill>
                <a:schemeClr val="tx1"/>
              </a:solidFill>
              <a:latin typeface="Arial" pitchFamily="34" charset="0"/>
              <a:ea typeface="굴림" pitchFamily="50" charset="-127"/>
            </a:endParaRPr>
          </a:p>
        </p:txBody>
      </p:sp>
      <p:sp>
        <p:nvSpPr>
          <p:cNvPr id="560133" name="Rectangle 5"/>
          <p:cNvSpPr>
            <a:spLocks noChangeArrowheads="1"/>
          </p:cNvSpPr>
          <p:nvPr/>
        </p:nvSpPr>
        <p:spPr bwMode="auto">
          <a:xfrm>
            <a:off x="685800" y="4953000"/>
            <a:ext cx="5346700" cy="366713"/>
          </a:xfrm>
          <a:prstGeom prst="rect">
            <a:avLst/>
          </a:prstGeom>
          <a:noFill/>
          <a:ln w="9525">
            <a:noFill/>
            <a:miter lim="800000"/>
            <a:headEnd/>
            <a:tailEnd/>
          </a:ln>
          <a:effectLst/>
        </p:spPr>
        <p:txBody>
          <a:bodyPr wrap="none">
            <a:spAutoFit/>
          </a:bodyPr>
          <a:lstStyle/>
          <a:p>
            <a:pPr latinLnBrk="0"/>
            <a:r>
              <a:rPr kumimoji="0" lang="en-US" altLang="ko-KR" sz="1800" b="0">
                <a:solidFill>
                  <a:schemeClr val="tx1"/>
                </a:solidFill>
                <a:latin typeface="Arial" pitchFamily="34" charset="0"/>
                <a:ea typeface="굴림" pitchFamily="50" charset="-127"/>
              </a:rPr>
              <a:t>The RFI threshold for </a:t>
            </a:r>
            <a:r>
              <a:rPr kumimoji="0" lang="en-US" altLang="ko-KR" sz="1800" b="0" i="1">
                <a:solidFill>
                  <a:schemeClr val="tx1"/>
                </a:solidFill>
                <a:latin typeface="Arial" pitchFamily="34" charset="0"/>
                <a:ea typeface="굴림" pitchFamily="50" charset="-127"/>
              </a:rPr>
              <a:t>interference/noise</a:t>
            </a:r>
            <a:r>
              <a:rPr kumimoji="0" lang="en-US" altLang="ko-KR" sz="1800" b="0">
                <a:solidFill>
                  <a:schemeClr val="tx1"/>
                </a:solidFill>
                <a:latin typeface="Arial" pitchFamily="34" charset="0"/>
                <a:ea typeface="굴림" pitchFamily="50" charset="-127"/>
              </a:rPr>
              <a:t> = 1/100 is:</a:t>
            </a:r>
          </a:p>
        </p:txBody>
      </p:sp>
      <p:graphicFrame>
        <p:nvGraphicFramePr>
          <p:cNvPr id="560134" name="Object 6"/>
          <p:cNvGraphicFramePr>
            <a:graphicFrameLocks noChangeAspect="1"/>
          </p:cNvGraphicFramePr>
          <p:nvPr>
            <p:ph sz="half" idx="2"/>
          </p:nvPr>
        </p:nvGraphicFramePr>
        <p:xfrm>
          <a:off x="2806700" y="5410200"/>
          <a:ext cx="2921000" cy="838200"/>
        </p:xfrm>
        <a:graphic>
          <a:graphicData uri="http://schemas.openxmlformats.org/presentationml/2006/ole">
            <p:oleObj spid="_x0000_s560134" name="Equation" r:id="rId5" imgW="1460160" imgH="419040" progId="Equation.3">
              <p:embed/>
            </p:oleObj>
          </a:graphicData>
        </a:graphic>
      </p:graphicFrame>
      <p:sp>
        <p:nvSpPr>
          <p:cNvPr id="560135" name="Rectangle 7"/>
          <p:cNvSpPr>
            <a:spLocks noChangeArrowheads="1"/>
          </p:cNvSpPr>
          <p:nvPr/>
        </p:nvSpPr>
        <p:spPr bwMode="auto">
          <a:xfrm>
            <a:off x="609600" y="1219200"/>
            <a:ext cx="7854950" cy="1739900"/>
          </a:xfrm>
          <a:prstGeom prst="rect">
            <a:avLst/>
          </a:prstGeom>
          <a:noFill/>
          <a:ln w="9525">
            <a:noFill/>
            <a:miter lim="800000"/>
            <a:headEnd/>
            <a:tailEnd/>
          </a:ln>
          <a:effectLst/>
        </p:spPr>
        <p:txBody>
          <a:bodyPr wrap="none">
            <a:spAutoFit/>
          </a:bodyPr>
          <a:lstStyle/>
          <a:p>
            <a:pPr latinLnBrk="0"/>
            <a:r>
              <a:rPr kumimoji="0" lang="en-US" altLang="ko-KR" sz="1800" b="0">
                <a:solidFill>
                  <a:schemeClr val="tx2"/>
                </a:solidFill>
                <a:latin typeface="Arial" pitchFamily="34" charset="0"/>
                <a:ea typeface="굴림" pitchFamily="50" charset="-127"/>
              </a:rPr>
              <a:t>In VLBI, the natural fringe frequency is so high that the RFI fringe amplitude</a:t>
            </a:r>
            <a:br>
              <a:rPr kumimoji="0" lang="en-US" altLang="ko-KR" sz="1800" b="0">
                <a:solidFill>
                  <a:schemeClr val="tx2"/>
                </a:solidFill>
                <a:latin typeface="Arial" pitchFamily="34" charset="0"/>
                <a:ea typeface="굴림" pitchFamily="50" charset="-127"/>
              </a:rPr>
            </a:br>
            <a:r>
              <a:rPr kumimoji="0" lang="en-US" altLang="ko-KR" sz="1800" b="0">
                <a:solidFill>
                  <a:schemeClr val="tx2"/>
                </a:solidFill>
                <a:latin typeface="Arial" pitchFamily="34" charset="0"/>
                <a:ea typeface="굴림" pitchFamily="50" charset="-127"/>
              </a:rPr>
              <a:t>can be considered to be reduced to zero at the correlator output.  However, </a:t>
            </a:r>
            <a:br>
              <a:rPr kumimoji="0" lang="en-US" altLang="ko-KR" sz="1800" b="0">
                <a:solidFill>
                  <a:schemeClr val="tx2"/>
                </a:solidFill>
                <a:latin typeface="Arial" pitchFamily="34" charset="0"/>
                <a:ea typeface="굴림" pitchFamily="50" charset="-127"/>
              </a:rPr>
            </a:br>
            <a:r>
              <a:rPr kumimoji="0" lang="en-US" altLang="ko-KR" sz="1800" b="0">
                <a:solidFill>
                  <a:schemeClr val="tx2"/>
                </a:solidFill>
                <a:latin typeface="Arial" pitchFamily="34" charset="0"/>
                <a:ea typeface="굴림" pitchFamily="50" charset="-127"/>
              </a:rPr>
              <a:t>the presence of RFI in the receiver can introduce errors into the system</a:t>
            </a:r>
          </a:p>
          <a:p>
            <a:pPr latinLnBrk="0"/>
            <a:r>
              <a:rPr kumimoji="0" lang="en-US" altLang="ko-KR" sz="1800" b="0">
                <a:solidFill>
                  <a:schemeClr val="tx2"/>
                </a:solidFill>
                <a:latin typeface="Arial" pitchFamily="34" charset="0"/>
                <a:ea typeface="굴림" pitchFamily="50" charset="-127"/>
              </a:rPr>
              <a:t>calibration.  Thus the </a:t>
            </a:r>
            <a:r>
              <a:rPr kumimoji="0" lang="en-US" altLang="ko-KR" sz="1800" b="0">
                <a:solidFill>
                  <a:schemeClr val="tx1"/>
                </a:solidFill>
                <a:latin typeface="Arial" pitchFamily="34" charset="0"/>
                <a:ea typeface="굴림" pitchFamily="50" charset="-127"/>
              </a:rPr>
              <a:t>Interference threshold criterion for VLBI is the level at</a:t>
            </a:r>
          </a:p>
          <a:p>
            <a:pPr latinLnBrk="0"/>
            <a:r>
              <a:rPr kumimoji="0" lang="en-US" altLang="ko-KR" sz="1800" b="0">
                <a:solidFill>
                  <a:schemeClr val="tx1"/>
                </a:solidFill>
                <a:latin typeface="Arial" pitchFamily="34" charset="0"/>
                <a:ea typeface="굴림" pitchFamily="50" charset="-127"/>
              </a:rPr>
              <a:t>which the interference power within the receiver (before detection) is </a:t>
            </a:r>
          </a:p>
          <a:p>
            <a:pPr latinLnBrk="0"/>
            <a:r>
              <a:rPr kumimoji="0" lang="en-US" altLang="ko-KR" sz="1800" b="0">
                <a:solidFill>
                  <a:schemeClr val="tx1"/>
                </a:solidFill>
                <a:latin typeface="Arial" pitchFamily="34" charset="0"/>
                <a:ea typeface="굴림" pitchFamily="50" charset="-127"/>
              </a:rPr>
              <a:t>1/100 of  the noise power.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bwMode="auto">
          <a:xfrm>
            <a:off x="468313" y="765175"/>
            <a:ext cx="8229600" cy="7207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ko-KR" sz="1600" b="1"/>
              <a:t>Projection of the geostationary orbit onto the celestial sphere as seen from a number of radio observatories</a:t>
            </a:r>
          </a:p>
        </p:txBody>
      </p:sp>
      <p:graphicFrame>
        <p:nvGraphicFramePr>
          <p:cNvPr id="562179" name="Object 3"/>
          <p:cNvGraphicFramePr>
            <a:graphicFrameLocks noChangeAspect="1"/>
          </p:cNvGraphicFramePr>
          <p:nvPr>
            <p:ph idx="1"/>
          </p:nvPr>
        </p:nvGraphicFramePr>
        <p:xfrm>
          <a:off x="1042988" y="1628775"/>
          <a:ext cx="6899275" cy="6629400"/>
        </p:xfrm>
        <a:graphic>
          <a:graphicData uri="http://schemas.openxmlformats.org/presentationml/2006/ole">
            <p:oleObj spid="_x0000_s562179" name="Document" r:id="rId4" imgW="4223430" imgH="4057602" progId="Word.Document.8">
              <p:embed/>
            </p:oleObj>
          </a:graphicData>
        </a:graphic>
      </p:graphicFrame>
      <p:sp>
        <p:nvSpPr>
          <p:cNvPr id="562180" name="Rectangle 4"/>
          <p:cNvSpPr>
            <a:spLocks noChangeArrowheads="1"/>
          </p:cNvSpPr>
          <p:nvPr/>
        </p:nvSpPr>
        <p:spPr bwMode="auto">
          <a:xfrm>
            <a:off x="3178175" y="6016625"/>
            <a:ext cx="2489200" cy="304800"/>
          </a:xfrm>
          <a:prstGeom prst="rect">
            <a:avLst/>
          </a:prstGeom>
          <a:noFill/>
          <a:ln w="9525">
            <a:noFill/>
            <a:miter lim="800000"/>
            <a:headEnd/>
            <a:tailEnd/>
          </a:ln>
          <a:effectLst/>
        </p:spPr>
        <p:txBody>
          <a:bodyPr wrap="none">
            <a:spAutoFit/>
          </a:bodyPr>
          <a:lstStyle/>
          <a:p>
            <a:pPr latinLnBrk="0"/>
            <a:r>
              <a:rPr kumimoji="0" lang="en-US" altLang="ko-KR" sz="1400" b="0">
                <a:solidFill>
                  <a:schemeClr val="tx1"/>
                </a:solidFill>
                <a:latin typeface="Arial" pitchFamily="34" charset="0"/>
                <a:ea typeface="굴림" pitchFamily="50" charset="-127"/>
              </a:rPr>
              <a:t>RA Handbook Fig. 4.3 (p. 45)</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bwMode="auto">
          <a:xfrm>
            <a:off x="79284" y="1008529"/>
            <a:ext cx="8991600" cy="2308324"/>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r>
              <a:rPr lang="en-US" altLang="ko-KR" sz="1200" b="1" dirty="0"/>
              <a:t>Necessary Bandwidth </a:t>
            </a:r>
            <a:r>
              <a:rPr lang="en-US" altLang="ko-KR" sz="1200" dirty="0"/>
              <a:t>(RR No. 1.152)</a:t>
            </a:r>
            <a:br>
              <a:rPr lang="en-US" altLang="ko-KR" sz="1200" dirty="0"/>
            </a:br>
            <a:r>
              <a:rPr lang="en-US" altLang="ko-KR" sz="1200" dirty="0"/>
              <a:t>For a given class of emission, the width of the frequency band that is just sufficient to ensure the transmission of information at the rate and with the quality required under specified conditions</a:t>
            </a:r>
            <a:r>
              <a:rPr lang="en-US" altLang="ko-KR" sz="1200" dirty="0" smtClean="0"/>
              <a:t>.</a:t>
            </a:r>
            <a:br>
              <a:rPr lang="en-US" altLang="ko-KR" sz="1200" dirty="0" smtClean="0"/>
            </a:br>
            <a:r>
              <a:rPr lang="en-US" altLang="ko-KR" sz="1200" dirty="0"/>
              <a:t/>
            </a:r>
            <a:br>
              <a:rPr lang="en-US" altLang="ko-KR" sz="1200" dirty="0"/>
            </a:br>
            <a:r>
              <a:rPr lang="en-US" altLang="ko-KR" sz="1200" b="1" dirty="0"/>
              <a:t>Out-of-Band (</a:t>
            </a:r>
            <a:r>
              <a:rPr lang="en-US" altLang="ko-KR" sz="1200" b="1" dirty="0" err="1"/>
              <a:t>OoB</a:t>
            </a:r>
            <a:r>
              <a:rPr lang="en-US" altLang="ko-KR" sz="1200" b="1" dirty="0"/>
              <a:t>) Emission</a:t>
            </a:r>
            <a:r>
              <a:rPr lang="en-US" altLang="ko-KR" sz="1200" dirty="0"/>
              <a:t> (RR No. 1.144)</a:t>
            </a:r>
            <a:br>
              <a:rPr lang="en-US" altLang="ko-KR" sz="1200" dirty="0"/>
            </a:br>
            <a:r>
              <a:rPr lang="en-US" altLang="ko-KR" sz="1200" dirty="0"/>
              <a:t>Emission of a frequency or frequencies immediately outside the necessary bandwidth which results from the modulation process, but excluding spurious emissions </a:t>
            </a:r>
            <a:r>
              <a:rPr lang="en-US" altLang="ko-KR" sz="1200" dirty="0" smtClean="0"/>
              <a:t/>
            </a:r>
            <a:br>
              <a:rPr lang="en-US" altLang="ko-KR" sz="1200" dirty="0" smtClean="0"/>
            </a:br>
            <a:r>
              <a:rPr lang="en-US" altLang="ko-KR" sz="1200" dirty="0"/>
              <a:t/>
            </a:r>
            <a:br>
              <a:rPr lang="en-US" altLang="ko-KR" sz="1200" dirty="0"/>
            </a:br>
            <a:r>
              <a:rPr lang="en-US" altLang="ko-KR" sz="1200" b="1" dirty="0"/>
              <a:t>Spurious Emission</a:t>
            </a:r>
            <a:r>
              <a:rPr lang="en-US" altLang="ko-KR" sz="1200" dirty="0"/>
              <a:t> (RR No. 1.145)</a:t>
            </a:r>
            <a:br>
              <a:rPr lang="en-US" altLang="ko-KR" sz="1200" dirty="0"/>
            </a:br>
            <a:r>
              <a:rPr lang="en-US" altLang="ko-KR" sz="1200" dirty="0"/>
              <a:t>Emission on a frequency or frequencies which are outside the necessary bandwidth and the level of which may be reduced without affecting the corresponding transmission of information.  Spurious emissions include harmonic emissions, parasitic emissions, </a:t>
            </a:r>
            <a:r>
              <a:rPr lang="en-US" altLang="ko-KR" sz="1200" dirty="0" err="1"/>
              <a:t>intermodulation</a:t>
            </a:r>
            <a:r>
              <a:rPr lang="en-US" altLang="ko-KR" sz="1200" dirty="0"/>
              <a:t> products and frequency conversion products, but exclude </a:t>
            </a:r>
            <a:r>
              <a:rPr lang="en-US" altLang="ko-KR" sz="1200" dirty="0" err="1"/>
              <a:t>OoB</a:t>
            </a:r>
            <a:r>
              <a:rPr lang="en-US" altLang="ko-KR" sz="1200" dirty="0"/>
              <a:t> emissions. </a:t>
            </a:r>
          </a:p>
        </p:txBody>
      </p:sp>
      <p:sp>
        <p:nvSpPr>
          <p:cNvPr id="568323" name="Line 3"/>
          <p:cNvSpPr>
            <a:spLocks noChangeShapeType="1"/>
          </p:cNvSpPr>
          <p:nvPr/>
        </p:nvSpPr>
        <p:spPr bwMode="auto">
          <a:xfrm flipH="1">
            <a:off x="1066800" y="5334000"/>
            <a:ext cx="7010400" cy="0"/>
          </a:xfrm>
          <a:prstGeom prst="line">
            <a:avLst/>
          </a:prstGeom>
          <a:noFill/>
          <a:ln w="9525">
            <a:solidFill>
              <a:schemeClr val="tx1"/>
            </a:solidFill>
            <a:round/>
            <a:headEnd/>
            <a:tailEnd/>
          </a:ln>
          <a:effectLst/>
        </p:spPr>
        <p:txBody>
          <a:bodyPr/>
          <a:lstStyle/>
          <a:p>
            <a:endParaRPr lang="ko-KR" altLang="en-US"/>
          </a:p>
        </p:txBody>
      </p:sp>
      <p:sp>
        <p:nvSpPr>
          <p:cNvPr id="568324" name="Line 4"/>
          <p:cNvSpPr>
            <a:spLocks noChangeShapeType="1"/>
          </p:cNvSpPr>
          <p:nvPr/>
        </p:nvSpPr>
        <p:spPr bwMode="auto">
          <a:xfrm>
            <a:off x="4495800" y="4953000"/>
            <a:ext cx="0" cy="685800"/>
          </a:xfrm>
          <a:prstGeom prst="line">
            <a:avLst/>
          </a:prstGeom>
          <a:noFill/>
          <a:ln w="9525">
            <a:solidFill>
              <a:schemeClr val="tx1"/>
            </a:solidFill>
            <a:round/>
            <a:headEnd/>
            <a:tailEnd/>
          </a:ln>
          <a:effectLst/>
        </p:spPr>
        <p:txBody>
          <a:bodyPr/>
          <a:lstStyle/>
          <a:p>
            <a:endParaRPr lang="ko-KR" altLang="en-US"/>
          </a:p>
        </p:txBody>
      </p:sp>
      <p:sp>
        <p:nvSpPr>
          <p:cNvPr id="568325" name="Line 5"/>
          <p:cNvSpPr>
            <a:spLocks noChangeShapeType="1"/>
          </p:cNvSpPr>
          <p:nvPr/>
        </p:nvSpPr>
        <p:spPr bwMode="auto">
          <a:xfrm flipV="1">
            <a:off x="4114800" y="4267200"/>
            <a:ext cx="0" cy="1066800"/>
          </a:xfrm>
          <a:prstGeom prst="line">
            <a:avLst/>
          </a:prstGeom>
          <a:noFill/>
          <a:ln w="9525">
            <a:solidFill>
              <a:schemeClr val="tx1"/>
            </a:solidFill>
            <a:round/>
            <a:headEnd/>
            <a:tailEnd/>
          </a:ln>
          <a:effectLst/>
        </p:spPr>
        <p:txBody>
          <a:bodyPr/>
          <a:lstStyle/>
          <a:p>
            <a:endParaRPr lang="ko-KR" altLang="en-US"/>
          </a:p>
        </p:txBody>
      </p:sp>
      <p:sp>
        <p:nvSpPr>
          <p:cNvPr id="568326" name="Line 6"/>
          <p:cNvSpPr>
            <a:spLocks noChangeShapeType="1"/>
          </p:cNvSpPr>
          <p:nvPr/>
        </p:nvSpPr>
        <p:spPr bwMode="auto">
          <a:xfrm>
            <a:off x="4876800" y="5257800"/>
            <a:ext cx="0" cy="0"/>
          </a:xfrm>
          <a:prstGeom prst="line">
            <a:avLst/>
          </a:prstGeom>
          <a:noFill/>
          <a:ln w="9525">
            <a:solidFill>
              <a:schemeClr val="tx1"/>
            </a:solidFill>
            <a:round/>
            <a:headEnd/>
            <a:tailEnd/>
          </a:ln>
          <a:effectLst/>
        </p:spPr>
        <p:txBody>
          <a:bodyPr/>
          <a:lstStyle/>
          <a:p>
            <a:endParaRPr lang="ko-KR" altLang="en-US"/>
          </a:p>
        </p:txBody>
      </p:sp>
      <p:sp>
        <p:nvSpPr>
          <p:cNvPr id="568327" name="Line 7"/>
          <p:cNvSpPr>
            <a:spLocks noChangeShapeType="1"/>
          </p:cNvSpPr>
          <p:nvPr/>
        </p:nvSpPr>
        <p:spPr bwMode="auto">
          <a:xfrm flipV="1">
            <a:off x="4876800" y="4267200"/>
            <a:ext cx="0" cy="1066800"/>
          </a:xfrm>
          <a:prstGeom prst="line">
            <a:avLst/>
          </a:prstGeom>
          <a:noFill/>
          <a:ln w="9525">
            <a:solidFill>
              <a:schemeClr val="tx1"/>
            </a:solidFill>
            <a:round/>
            <a:headEnd/>
            <a:tailEnd/>
          </a:ln>
          <a:effectLst/>
        </p:spPr>
        <p:txBody>
          <a:bodyPr/>
          <a:lstStyle/>
          <a:p>
            <a:endParaRPr lang="ko-KR" altLang="en-US"/>
          </a:p>
        </p:txBody>
      </p:sp>
      <p:sp>
        <p:nvSpPr>
          <p:cNvPr id="568328" name="Line 8"/>
          <p:cNvSpPr>
            <a:spLocks noChangeShapeType="1"/>
          </p:cNvSpPr>
          <p:nvPr/>
        </p:nvSpPr>
        <p:spPr bwMode="auto">
          <a:xfrm flipV="1">
            <a:off x="6477000" y="4267200"/>
            <a:ext cx="0" cy="1371600"/>
          </a:xfrm>
          <a:prstGeom prst="line">
            <a:avLst/>
          </a:prstGeom>
          <a:noFill/>
          <a:ln w="9525">
            <a:solidFill>
              <a:schemeClr val="tx1"/>
            </a:solidFill>
            <a:round/>
            <a:headEnd/>
            <a:tailEnd/>
          </a:ln>
          <a:effectLst/>
        </p:spPr>
        <p:txBody>
          <a:bodyPr/>
          <a:lstStyle/>
          <a:p>
            <a:endParaRPr lang="ko-KR" altLang="en-US"/>
          </a:p>
        </p:txBody>
      </p:sp>
      <p:sp>
        <p:nvSpPr>
          <p:cNvPr id="568329" name="Line 9"/>
          <p:cNvSpPr>
            <a:spLocks noChangeShapeType="1"/>
          </p:cNvSpPr>
          <p:nvPr/>
        </p:nvSpPr>
        <p:spPr bwMode="auto">
          <a:xfrm>
            <a:off x="2514600" y="5181600"/>
            <a:ext cx="0" cy="0"/>
          </a:xfrm>
          <a:prstGeom prst="line">
            <a:avLst/>
          </a:prstGeom>
          <a:noFill/>
          <a:ln w="9525">
            <a:solidFill>
              <a:schemeClr val="tx1"/>
            </a:solidFill>
            <a:round/>
            <a:headEnd/>
            <a:tailEnd/>
          </a:ln>
          <a:effectLst/>
        </p:spPr>
        <p:txBody>
          <a:bodyPr/>
          <a:lstStyle/>
          <a:p>
            <a:endParaRPr lang="ko-KR" altLang="en-US"/>
          </a:p>
        </p:txBody>
      </p:sp>
      <p:sp>
        <p:nvSpPr>
          <p:cNvPr id="568330" name="Line 10"/>
          <p:cNvSpPr>
            <a:spLocks noChangeShapeType="1"/>
          </p:cNvSpPr>
          <p:nvPr/>
        </p:nvSpPr>
        <p:spPr bwMode="auto">
          <a:xfrm flipV="1">
            <a:off x="2514600" y="4267200"/>
            <a:ext cx="0" cy="1371600"/>
          </a:xfrm>
          <a:prstGeom prst="line">
            <a:avLst/>
          </a:prstGeom>
          <a:noFill/>
          <a:ln w="9525">
            <a:solidFill>
              <a:schemeClr val="tx1"/>
            </a:solidFill>
            <a:round/>
            <a:headEnd/>
            <a:tailEnd/>
          </a:ln>
          <a:effectLst/>
        </p:spPr>
        <p:txBody>
          <a:bodyPr/>
          <a:lstStyle/>
          <a:p>
            <a:endParaRPr lang="ko-KR" altLang="en-US"/>
          </a:p>
        </p:txBody>
      </p:sp>
      <p:sp>
        <p:nvSpPr>
          <p:cNvPr id="568331" name="Line 11"/>
          <p:cNvSpPr>
            <a:spLocks noChangeShapeType="1"/>
          </p:cNvSpPr>
          <p:nvPr/>
        </p:nvSpPr>
        <p:spPr bwMode="auto">
          <a:xfrm flipV="1">
            <a:off x="2590800" y="5562600"/>
            <a:ext cx="1828800" cy="0"/>
          </a:xfrm>
          <a:prstGeom prst="line">
            <a:avLst/>
          </a:prstGeom>
          <a:noFill/>
          <a:ln w="9525">
            <a:solidFill>
              <a:schemeClr val="tx1"/>
            </a:solidFill>
            <a:round/>
            <a:headEnd type="triangle" w="med" len="med"/>
            <a:tailEnd type="triangle" w="med" len="med"/>
          </a:ln>
          <a:effectLst/>
        </p:spPr>
        <p:txBody>
          <a:bodyPr/>
          <a:lstStyle/>
          <a:p>
            <a:endParaRPr lang="ko-KR" altLang="en-US"/>
          </a:p>
        </p:txBody>
      </p:sp>
      <p:sp>
        <p:nvSpPr>
          <p:cNvPr id="568332" name="Line 12"/>
          <p:cNvSpPr>
            <a:spLocks noChangeShapeType="1"/>
          </p:cNvSpPr>
          <p:nvPr/>
        </p:nvSpPr>
        <p:spPr bwMode="auto">
          <a:xfrm>
            <a:off x="4572000" y="5562600"/>
            <a:ext cx="1828800" cy="0"/>
          </a:xfrm>
          <a:prstGeom prst="line">
            <a:avLst/>
          </a:prstGeom>
          <a:noFill/>
          <a:ln w="9525">
            <a:solidFill>
              <a:schemeClr val="tx1"/>
            </a:solidFill>
            <a:round/>
            <a:headEnd type="triangle" w="med" len="med"/>
            <a:tailEnd type="triangle" w="med" len="med"/>
          </a:ln>
          <a:effectLst/>
        </p:spPr>
        <p:txBody>
          <a:bodyPr/>
          <a:lstStyle/>
          <a:p>
            <a:endParaRPr lang="ko-KR" altLang="en-US"/>
          </a:p>
        </p:txBody>
      </p:sp>
      <p:sp>
        <p:nvSpPr>
          <p:cNvPr id="568333" name="Line 13"/>
          <p:cNvSpPr>
            <a:spLocks noChangeShapeType="1"/>
          </p:cNvSpPr>
          <p:nvPr/>
        </p:nvSpPr>
        <p:spPr bwMode="auto">
          <a:xfrm flipV="1">
            <a:off x="4191000" y="4267200"/>
            <a:ext cx="609600" cy="0"/>
          </a:xfrm>
          <a:prstGeom prst="line">
            <a:avLst/>
          </a:prstGeom>
          <a:noFill/>
          <a:ln w="9525">
            <a:solidFill>
              <a:schemeClr val="tx1"/>
            </a:solidFill>
            <a:round/>
            <a:headEnd type="triangle" w="med" len="med"/>
            <a:tailEnd type="triangle" w="med" len="med"/>
          </a:ln>
          <a:effectLst/>
        </p:spPr>
        <p:txBody>
          <a:bodyPr/>
          <a:lstStyle/>
          <a:p>
            <a:endParaRPr lang="ko-KR" altLang="en-US"/>
          </a:p>
        </p:txBody>
      </p:sp>
      <p:sp>
        <p:nvSpPr>
          <p:cNvPr id="568334" name="Rectangle 14"/>
          <p:cNvSpPr>
            <a:spLocks noChangeArrowheads="1"/>
          </p:cNvSpPr>
          <p:nvPr/>
        </p:nvSpPr>
        <p:spPr bwMode="auto">
          <a:xfrm>
            <a:off x="1143000" y="4572000"/>
            <a:ext cx="1085850" cy="366713"/>
          </a:xfrm>
          <a:prstGeom prst="rect">
            <a:avLst/>
          </a:prstGeom>
          <a:noFill/>
          <a:ln w="9525">
            <a:noFill/>
            <a:miter lim="800000"/>
            <a:headEnd/>
            <a:tailEnd/>
          </a:ln>
          <a:effectLst/>
        </p:spPr>
        <p:txBody>
          <a:bodyPr wrap="none">
            <a:spAutoFit/>
          </a:bodyPr>
          <a:lstStyle/>
          <a:p>
            <a:pPr latinLnBrk="0">
              <a:spcBef>
                <a:spcPct val="30000"/>
              </a:spcBef>
            </a:pPr>
            <a:r>
              <a:rPr kumimoji="0" lang="en-US" altLang="ko-KR" sz="1800" b="0">
                <a:solidFill>
                  <a:schemeClr val="tx1"/>
                </a:solidFill>
                <a:latin typeface="Arial" pitchFamily="34" charset="0"/>
                <a:ea typeface="굴림" pitchFamily="50" charset="-127"/>
              </a:rPr>
              <a:t>Spurious</a:t>
            </a:r>
          </a:p>
        </p:txBody>
      </p:sp>
      <p:sp>
        <p:nvSpPr>
          <p:cNvPr id="568335" name="Rectangle 15"/>
          <p:cNvSpPr>
            <a:spLocks noChangeArrowheads="1"/>
          </p:cNvSpPr>
          <p:nvPr/>
        </p:nvSpPr>
        <p:spPr bwMode="auto">
          <a:xfrm>
            <a:off x="6781800" y="4572000"/>
            <a:ext cx="1085850" cy="366713"/>
          </a:xfrm>
          <a:prstGeom prst="rect">
            <a:avLst/>
          </a:prstGeom>
          <a:noFill/>
          <a:ln w="9525">
            <a:noFill/>
            <a:miter lim="800000"/>
            <a:headEnd/>
            <a:tailEnd/>
          </a:ln>
          <a:effectLst/>
        </p:spPr>
        <p:txBody>
          <a:bodyPr wrap="none">
            <a:spAutoFit/>
          </a:bodyPr>
          <a:lstStyle/>
          <a:p>
            <a:pPr latinLnBrk="0">
              <a:spcBef>
                <a:spcPct val="30000"/>
              </a:spcBef>
            </a:pPr>
            <a:r>
              <a:rPr kumimoji="0" lang="en-US" altLang="ko-KR" sz="1800" b="0">
                <a:solidFill>
                  <a:schemeClr val="tx1"/>
                </a:solidFill>
                <a:latin typeface="Arial" pitchFamily="34" charset="0"/>
                <a:ea typeface="굴림" pitchFamily="50" charset="-127"/>
              </a:rPr>
              <a:t>Spurious</a:t>
            </a:r>
          </a:p>
        </p:txBody>
      </p:sp>
      <p:sp>
        <p:nvSpPr>
          <p:cNvPr id="568336" name="Rectangle 16"/>
          <p:cNvSpPr>
            <a:spLocks noChangeArrowheads="1"/>
          </p:cNvSpPr>
          <p:nvPr/>
        </p:nvSpPr>
        <p:spPr bwMode="auto">
          <a:xfrm>
            <a:off x="3048000" y="4572000"/>
            <a:ext cx="641350" cy="366713"/>
          </a:xfrm>
          <a:prstGeom prst="rect">
            <a:avLst/>
          </a:prstGeom>
          <a:noFill/>
          <a:ln w="9525">
            <a:noFill/>
            <a:miter lim="800000"/>
            <a:headEnd/>
            <a:tailEnd/>
          </a:ln>
          <a:effectLst/>
        </p:spPr>
        <p:txBody>
          <a:bodyPr>
            <a:spAutoFit/>
          </a:bodyPr>
          <a:lstStyle/>
          <a:p>
            <a:pPr latinLnBrk="0">
              <a:spcBef>
                <a:spcPct val="30000"/>
              </a:spcBef>
            </a:pPr>
            <a:r>
              <a:rPr kumimoji="0" lang="en-US" altLang="ko-KR" sz="1800" b="0">
                <a:solidFill>
                  <a:schemeClr val="tx1"/>
                </a:solidFill>
                <a:latin typeface="Arial" pitchFamily="34" charset="0"/>
                <a:ea typeface="굴림" pitchFamily="50" charset="-127"/>
              </a:rPr>
              <a:t>OoB</a:t>
            </a:r>
          </a:p>
        </p:txBody>
      </p:sp>
      <p:sp>
        <p:nvSpPr>
          <p:cNvPr id="568337" name="Rectangle 17"/>
          <p:cNvSpPr>
            <a:spLocks noChangeArrowheads="1"/>
          </p:cNvSpPr>
          <p:nvPr/>
        </p:nvSpPr>
        <p:spPr bwMode="auto">
          <a:xfrm>
            <a:off x="5334000" y="4572000"/>
            <a:ext cx="641350" cy="366713"/>
          </a:xfrm>
          <a:prstGeom prst="rect">
            <a:avLst/>
          </a:prstGeom>
          <a:noFill/>
          <a:ln w="9525">
            <a:noFill/>
            <a:miter lim="800000"/>
            <a:headEnd/>
            <a:tailEnd/>
          </a:ln>
          <a:effectLst/>
        </p:spPr>
        <p:txBody>
          <a:bodyPr>
            <a:spAutoFit/>
          </a:bodyPr>
          <a:lstStyle/>
          <a:p>
            <a:pPr latinLnBrk="0"/>
            <a:r>
              <a:rPr kumimoji="0" lang="en-US" altLang="ko-KR" sz="1800" b="0">
                <a:solidFill>
                  <a:schemeClr val="tx1"/>
                </a:solidFill>
                <a:latin typeface="Arial" pitchFamily="34" charset="0"/>
                <a:ea typeface="굴림" pitchFamily="50" charset="-127"/>
              </a:rPr>
              <a:t>OoB</a:t>
            </a:r>
          </a:p>
        </p:txBody>
      </p:sp>
      <p:sp>
        <p:nvSpPr>
          <p:cNvPr id="568338" name="Rectangle 18"/>
          <p:cNvSpPr>
            <a:spLocks noChangeArrowheads="1"/>
          </p:cNvSpPr>
          <p:nvPr/>
        </p:nvSpPr>
        <p:spPr bwMode="auto">
          <a:xfrm>
            <a:off x="3886200" y="3962400"/>
            <a:ext cx="4572000" cy="641350"/>
          </a:xfrm>
          <a:prstGeom prst="rect">
            <a:avLst/>
          </a:prstGeom>
          <a:noFill/>
          <a:ln w="9525">
            <a:noFill/>
            <a:miter lim="800000"/>
            <a:headEnd/>
            <a:tailEnd/>
          </a:ln>
          <a:effectLst/>
        </p:spPr>
        <p:txBody>
          <a:bodyPr>
            <a:spAutoFit/>
          </a:bodyPr>
          <a:lstStyle/>
          <a:p>
            <a:pPr latinLnBrk="0"/>
            <a:r>
              <a:rPr kumimoji="0" lang="en-US" altLang="ko-KR" sz="1800" b="0">
                <a:solidFill>
                  <a:schemeClr val="tx1"/>
                </a:solidFill>
                <a:latin typeface="Arial" pitchFamily="34" charset="0"/>
                <a:ea typeface="굴림" pitchFamily="50" charset="-127"/>
              </a:rPr>
              <a:t>Necessary</a:t>
            </a:r>
          </a:p>
          <a:p>
            <a:pPr latinLnBrk="0"/>
            <a:r>
              <a:rPr kumimoji="0" lang="en-US" altLang="ko-KR" sz="1800" b="0">
                <a:solidFill>
                  <a:schemeClr val="tx1"/>
                </a:solidFill>
                <a:latin typeface="Arial" pitchFamily="34" charset="0"/>
                <a:ea typeface="굴림" pitchFamily="50" charset="-127"/>
              </a:rPr>
              <a:t>    Band</a:t>
            </a:r>
          </a:p>
        </p:txBody>
      </p:sp>
      <p:sp>
        <p:nvSpPr>
          <p:cNvPr id="568339" name="Rectangle 19"/>
          <p:cNvSpPr>
            <a:spLocks noChangeArrowheads="1"/>
          </p:cNvSpPr>
          <p:nvPr/>
        </p:nvSpPr>
        <p:spPr bwMode="auto">
          <a:xfrm>
            <a:off x="3048000" y="5562600"/>
            <a:ext cx="882650" cy="366713"/>
          </a:xfrm>
          <a:prstGeom prst="rect">
            <a:avLst/>
          </a:prstGeom>
          <a:noFill/>
          <a:ln w="9525">
            <a:noFill/>
            <a:miter lim="800000"/>
            <a:headEnd/>
            <a:tailEnd/>
          </a:ln>
          <a:effectLst/>
        </p:spPr>
        <p:txBody>
          <a:bodyPr wrap="none">
            <a:spAutoFit/>
          </a:bodyPr>
          <a:lstStyle/>
          <a:p>
            <a:pPr latinLnBrk="0"/>
            <a:r>
              <a:rPr kumimoji="0" lang="en-US" altLang="ko-KR" sz="1800" b="0">
                <a:solidFill>
                  <a:schemeClr val="tx1"/>
                </a:solidFill>
                <a:latin typeface="Arial" pitchFamily="34" charset="0"/>
                <a:ea typeface="굴림" pitchFamily="50" charset="-127"/>
              </a:rPr>
              <a:t>2.5 NB</a:t>
            </a:r>
          </a:p>
        </p:txBody>
      </p:sp>
      <p:sp>
        <p:nvSpPr>
          <p:cNvPr id="568340" name="Rectangle 20"/>
          <p:cNvSpPr>
            <a:spLocks noChangeArrowheads="1"/>
          </p:cNvSpPr>
          <p:nvPr/>
        </p:nvSpPr>
        <p:spPr bwMode="auto">
          <a:xfrm>
            <a:off x="5105400" y="5562600"/>
            <a:ext cx="882650" cy="366713"/>
          </a:xfrm>
          <a:prstGeom prst="rect">
            <a:avLst/>
          </a:prstGeom>
          <a:noFill/>
          <a:ln w="9525">
            <a:noFill/>
            <a:miter lim="800000"/>
            <a:headEnd/>
            <a:tailEnd/>
          </a:ln>
          <a:effectLst/>
        </p:spPr>
        <p:txBody>
          <a:bodyPr>
            <a:spAutoFit/>
          </a:bodyPr>
          <a:lstStyle/>
          <a:p>
            <a:pPr latinLnBrk="0"/>
            <a:r>
              <a:rPr kumimoji="0" lang="en-US" altLang="ko-KR" sz="1800" b="0">
                <a:solidFill>
                  <a:schemeClr val="tx1"/>
                </a:solidFill>
                <a:latin typeface="Arial" pitchFamily="34" charset="0"/>
                <a:ea typeface="굴림" pitchFamily="50" charset="-127"/>
              </a:rPr>
              <a:t>2.5 NB</a:t>
            </a:r>
          </a:p>
        </p:txBody>
      </p:sp>
      <p:sp>
        <p:nvSpPr>
          <p:cNvPr id="568341" name="Rectangle 21"/>
          <p:cNvSpPr>
            <a:spLocks noChangeArrowheads="1"/>
          </p:cNvSpPr>
          <p:nvPr/>
        </p:nvSpPr>
        <p:spPr bwMode="auto">
          <a:xfrm>
            <a:off x="1524000" y="6172200"/>
            <a:ext cx="5988050" cy="366713"/>
          </a:xfrm>
          <a:prstGeom prst="rect">
            <a:avLst/>
          </a:prstGeom>
          <a:noFill/>
          <a:ln w="9525">
            <a:noFill/>
            <a:miter lim="800000"/>
            <a:headEnd/>
            <a:tailEnd/>
          </a:ln>
          <a:effectLst/>
        </p:spPr>
        <p:txBody>
          <a:bodyPr wrap="none">
            <a:spAutoFit/>
          </a:bodyPr>
          <a:lstStyle/>
          <a:p>
            <a:pPr latinLnBrk="0"/>
            <a:r>
              <a:rPr kumimoji="0" lang="en-US" altLang="ko-KR" sz="1800" b="0">
                <a:solidFill>
                  <a:schemeClr val="tx1"/>
                </a:solidFill>
                <a:latin typeface="Arial" pitchFamily="34" charset="0"/>
                <a:ea typeface="굴림" pitchFamily="50" charset="-127"/>
              </a:rPr>
              <a:t>Unwanted emission = OoB emission + Spurious emission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bwMode="auto">
          <a:xfrm>
            <a:off x="395288" y="765175"/>
            <a:ext cx="6034100" cy="3460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ko-KR" sz="1400" b="1" u="sng" dirty="0"/>
              <a:t>Some Recommendations of importance to RA from other series (1)</a:t>
            </a:r>
          </a:p>
        </p:txBody>
      </p:sp>
      <p:sp>
        <p:nvSpPr>
          <p:cNvPr id="577539" name="Rectangle 3"/>
          <p:cNvSpPr>
            <a:spLocks noChangeArrowheads="1"/>
          </p:cNvSpPr>
          <p:nvPr/>
        </p:nvSpPr>
        <p:spPr bwMode="auto">
          <a:xfrm>
            <a:off x="323850" y="1125538"/>
            <a:ext cx="8534400" cy="5584825"/>
          </a:xfrm>
          <a:prstGeom prst="rect">
            <a:avLst/>
          </a:prstGeom>
          <a:noFill/>
          <a:ln w="9525">
            <a:noFill/>
            <a:miter lim="800000"/>
            <a:headEnd/>
            <a:tailEnd/>
          </a:ln>
          <a:effectLst/>
        </p:spPr>
        <p:txBody>
          <a:bodyPr>
            <a:spAutoFit/>
          </a:bodyPr>
          <a:lstStyle/>
          <a:p>
            <a:pPr algn="ctr" latinLnBrk="0"/>
            <a:r>
              <a:rPr kumimoji="0" lang="en-US" altLang="ko-KR" sz="1800">
                <a:solidFill>
                  <a:schemeClr val="tx1"/>
                </a:solidFill>
                <a:latin typeface="Arial" pitchFamily="34" charset="0"/>
                <a:ea typeface="굴림" pitchFamily="50" charset="-127"/>
              </a:rPr>
              <a:t>Radiation Patterns</a:t>
            </a:r>
          </a:p>
          <a:p>
            <a:pPr latinLnBrk="0"/>
            <a:r>
              <a:rPr kumimoji="0" lang="en-US" altLang="ko-KR" sz="1800">
                <a:solidFill>
                  <a:schemeClr val="tx1"/>
                </a:solidFill>
                <a:latin typeface="Arial" pitchFamily="34" charset="0"/>
                <a:ea typeface="굴림" pitchFamily="50" charset="-127"/>
              </a:rPr>
              <a:t>SA.509</a:t>
            </a:r>
            <a:r>
              <a:rPr kumimoji="0" lang="en-US" altLang="ko-KR" sz="1800" b="0">
                <a:solidFill>
                  <a:schemeClr val="tx1"/>
                </a:solidFill>
                <a:latin typeface="Arial" pitchFamily="34" charset="0"/>
                <a:ea typeface="굴림" pitchFamily="50" charset="-127"/>
              </a:rPr>
              <a:t>  Generalized space research Earth station and radio astronomy antenna radiation pattern for use in interference calculations, including coordination procedures  </a:t>
            </a:r>
          </a:p>
          <a:p>
            <a:pPr latinLnBrk="0"/>
            <a:endParaRPr kumimoji="0" lang="en-US" altLang="ko-KR" sz="1800">
              <a:solidFill>
                <a:schemeClr val="tx1"/>
              </a:solidFill>
              <a:latin typeface="Arial" pitchFamily="34" charset="0"/>
              <a:ea typeface="굴림" pitchFamily="50" charset="-127"/>
            </a:endParaRPr>
          </a:p>
          <a:p>
            <a:pPr latinLnBrk="0"/>
            <a:r>
              <a:rPr kumimoji="0" lang="en-US" altLang="ko-KR" sz="1800">
                <a:solidFill>
                  <a:schemeClr val="tx1"/>
                </a:solidFill>
                <a:latin typeface="Arial" pitchFamily="34" charset="0"/>
                <a:ea typeface="굴림" pitchFamily="50" charset="-127"/>
              </a:rPr>
              <a:t>S.1428</a:t>
            </a:r>
            <a:r>
              <a:rPr kumimoji="0" lang="en-US" altLang="ko-KR" sz="1800" b="0">
                <a:solidFill>
                  <a:schemeClr val="tx1"/>
                </a:solidFill>
                <a:latin typeface="Arial" pitchFamily="34" charset="0"/>
                <a:ea typeface="굴림" pitchFamily="50" charset="-127"/>
              </a:rPr>
              <a:t>  Reference FSS Earth-station radiation patterns for use in interference assessment involving non-GSO satellites in frequency bands between 10.7 and 30 GHz</a:t>
            </a:r>
          </a:p>
          <a:p>
            <a:pPr latinLnBrk="0"/>
            <a:endParaRPr kumimoji="0" lang="en-US" altLang="ko-KR" sz="1800">
              <a:solidFill>
                <a:schemeClr val="tx1"/>
              </a:solidFill>
              <a:latin typeface="Arial" pitchFamily="34" charset="0"/>
              <a:ea typeface="굴림" pitchFamily="50" charset="-127"/>
            </a:endParaRPr>
          </a:p>
          <a:p>
            <a:pPr latinLnBrk="0"/>
            <a:r>
              <a:rPr kumimoji="0" lang="en-US" altLang="ko-KR" sz="1800">
                <a:solidFill>
                  <a:schemeClr val="tx1"/>
                </a:solidFill>
                <a:latin typeface="Arial" pitchFamily="34" charset="0"/>
                <a:ea typeface="굴림" pitchFamily="50" charset="-127"/>
              </a:rPr>
              <a:t>SA.1345  </a:t>
            </a:r>
            <a:r>
              <a:rPr kumimoji="0" lang="en-US" altLang="ko-KR" sz="1800" b="0">
                <a:solidFill>
                  <a:schemeClr val="tx1"/>
                </a:solidFill>
                <a:latin typeface="Arial" pitchFamily="34" charset="0"/>
                <a:ea typeface="굴림" pitchFamily="50" charset="-127"/>
              </a:rPr>
              <a:t>Methods for predicting radiation patterns of large antennas used for space research and radio astronomy</a:t>
            </a:r>
          </a:p>
          <a:p>
            <a:pPr latinLnBrk="0"/>
            <a:endParaRPr kumimoji="0" lang="en-US" altLang="ko-KR" sz="1800">
              <a:solidFill>
                <a:schemeClr val="tx1"/>
              </a:solidFill>
              <a:latin typeface="Arial" pitchFamily="34" charset="0"/>
              <a:ea typeface="굴림" pitchFamily="50" charset="-127"/>
            </a:endParaRPr>
          </a:p>
          <a:p>
            <a:pPr algn="ctr" latinLnBrk="0"/>
            <a:r>
              <a:rPr kumimoji="0" lang="en-US" altLang="ko-KR" sz="1800">
                <a:solidFill>
                  <a:schemeClr val="tx1"/>
                </a:solidFill>
                <a:latin typeface="Arial" pitchFamily="34" charset="0"/>
                <a:ea typeface="굴림" pitchFamily="50" charset="-127"/>
              </a:rPr>
              <a:t>Unwanted Emissions</a:t>
            </a:r>
          </a:p>
          <a:p>
            <a:pPr latinLnBrk="0"/>
            <a:r>
              <a:rPr kumimoji="0" lang="en-US" altLang="ko-KR" sz="1800">
                <a:solidFill>
                  <a:schemeClr val="tx1"/>
                </a:solidFill>
                <a:latin typeface="Arial" pitchFamily="34" charset="0"/>
                <a:ea typeface="굴림" pitchFamily="50" charset="-127"/>
              </a:rPr>
              <a:t>SM.329  </a:t>
            </a:r>
            <a:r>
              <a:rPr kumimoji="0" lang="en-US" altLang="ko-KR" sz="1800" b="0">
                <a:solidFill>
                  <a:schemeClr val="tx1"/>
                </a:solidFill>
                <a:latin typeface="Arial" pitchFamily="34" charset="0"/>
                <a:ea typeface="굴림" pitchFamily="50" charset="-127"/>
              </a:rPr>
              <a:t>Spurious emissions</a:t>
            </a:r>
          </a:p>
          <a:p>
            <a:pPr latinLnBrk="0"/>
            <a:endParaRPr kumimoji="0" lang="en-US" altLang="ko-KR" sz="1800">
              <a:solidFill>
                <a:schemeClr val="tx1"/>
              </a:solidFill>
              <a:latin typeface="Arial" pitchFamily="34" charset="0"/>
              <a:ea typeface="굴림" pitchFamily="50" charset="-127"/>
            </a:endParaRPr>
          </a:p>
          <a:p>
            <a:pPr latinLnBrk="0"/>
            <a:r>
              <a:rPr kumimoji="0" lang="en-US" altLang="ko-KR" sz="1800">
                <a:solidFill>
                  <a:schemeClr val="tx1"/>
                </a:solidFill>
                <a:latin typeface="Arial" pitchFamily="34" charset="0"/>
                <a:ea typeface="굴림" pitchFamily="50" charset="-127"/>
              </a:rPr>
              <a:t>SM.1539  </a:t>
            </a:r>
            <a:r>
              <a:rPr kumimoji="0" lang="en-US" altLang="ko-KR" sz="1800" b="0">
                <a:solidFill>
                  <a:schemeClr val="tx1"/>
                </a:solidFill>
                <a:latin typeface="Arial" pitchFamily="34" charset="0"/>
                <a:ea typeface="굴림" pitchFamily="50" charset="-127"/>
              </a:rPr>
              <a:t>Variation of the boundary between the out-of-band and spurious domains required for the application of Recommendations ITU-R SM.1541 and ITU-R SM.329</a:t>
            </a:r>
          </a:p>
          <a:p>
            <a:pPr latinLnBrk="0"/>
            <a:endParaRPr kumimoji="0" lang="en-US" altLang="ko-KR" sz="1800">
              <a:solidFill>
                <a:schemeClr val="tx1"/>
              </a:solidFill>
              <a:latin typeface="Arial" pitchFamily="34" charset="0"/>
              <a:ea typeface="굴림" pitchFamily="50" charset="-127"/>
            </a:endParaRPr>
          </a:p>
          <a:p>
            <a:pPr latinLnBrk="0"/>
            <a:r>
              <a:rPr kumimoji="0" lang="en-US" altLang="ko-KR" sz="1800">
                <a:solidFill>
                  <a:schemeClr val="tx1"/>
                </a:solidFill>
                <a:latin typeface="Arial" pitchFamily="34" charset="0"/>
                <a:ea typeface="굴림" pitchFamily="50" charset="-127"/>
              </a:rPr>
              <a:t>SM.1542  </a:t>
            </a:r>
            <a:r>
              <a:rPr kumimoji="0" lang="en-US" altLang="ko-KR" sz="1800" b="0">
                <a:solidFill>
                  <a:schemeClr val="tx1"/>
                </a:solidFill>
                <a:latin typeface="Arial" pitchFamily="34" charset="0"/>
                <a:ea typeface="굴림" pitchFamily="50" charset="-127"/>
              </a:rPr>
              <a:t>The protection of passive services from unwanted emissions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95288" y="765175"/>
            <a:ext cx="5770562" cy="48736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ko-KR" sz="1400" b="1" u="sng"/>
              <a:t>Some Recommendations of importance to RA from other series (2)</a:t>
            </a:r>
          </a:p>
        </p:txBody>
      </p:sp>
      <p:sp>
        <p:nvSpPr>
          <p:cNvPr id="579587" name="Rectangle 3"/>
          <p:cNvSpPr>
            <a:spLocks noChangeArrowheads="1"/>
          </p:cNvSpPr>
          <p:nvPr/>
        </p:nvSpPr>
        <p:spPr bwMode="auto">
          <a:xfrm>
            <a:off x="250825" y="1268413"/>
            <a:ext cx="8567738" cy="5470525"/>
          </a:xfrm>
          <a:prstGeom prst="rect">
            <a:avLst/>
          </a:prstGeom>
          <a:noFill/>
          <a:ln w="9525">
            <a:noFill/>
            <a:miter lim="800000"/>
            <a:headEnd/>
            <a:tailEnd/>
          </a:ln>
          <a:effectLst/>
        </p:spPr>
        <p:txBody>
          <a:bodyPr>
            <a:spAutoFit/>
          </a:bodyPr>
          <a:lstStyle/>
          <a:p>
            <a:pPr algn="ctr" latinLnBrk="0"/>
            <a:r>
              <a:rPr kumimoji="0" lang="en-US" altLang="ko-KR" sz="1600">
                <a:solidFill>
                  <a:schemeClr val="tx1"/>
                </a:solidFill>
                <a:latin typeface="Arial" pitchFamily="34" charset="0"/>
                <a:ea typeface="굴림" pitchFamily="50" charset="-127"/>
              </a:rPr>
              <a:t>Calculation of interference levels</a:t>
            </a:r>
          </a:p>
          <a:p>
            <a:pPr latinLnBrk="0"/>
            <a:r>
              <a:rPr kumimoji="0" lang="en-US" altLang="ko-KR" sz="1600">
                <a:solidFill>
                  <a:schemeClr val="tx1"/>
                </a:solidFill>
                <a:latin typeface="Arial" pitchFamily="34" charset="0"/>
                <a:ea typeface="굴림" pitchFamily="50" charset="-127"/>
              </a:rPr>
              <a:t>S.1586  </a:t>
            </a:r>
            <a:r>
              <a:rPr kumimoji="0" lang="en-US" altLang="ko-KR" sz="1600" b="0">
                <a:solidFill>
                  <a:schemeClr val="tx1"/>
                </a:solidFill>
                <a:latin typeface="Arial" pitchFamily="34" charset="0"/>
                <a:ea typeface="굴림" pitchFamily="50" charset="-127"/>
              </a:rPr>
              <a:t>Calculation of unwanted emission levels produced by a non-geostationary fixed-satellite service system at radio astronomy sites</a:t>
            </a:r>
          </a:p>
          <a:p>
            <a:pPr latinLnBrk="0"/>
            <a:endParaRPr kumimoji="0" lang="en-US" altLang="ko-KR" sz="1600" b="0">
              <a:solidFill>
                <a:schemeClr val="tx1"/>
              </a:solidFill>
              <a:latin typeface="Arial" pitchFamily="34" charset="0"/>
              <a:ea typeface="굴림" pitchFamily="50" charset="-127"/>
            </a:endParaRPr>
          </a:p>
          <a:p>
            <a:pPr latinLnBrk="0"/>
            <a:r>
              <a:rPr kumimoji="0" lang="en-US" altLang="ko-KR" sz="1600">
                <a:solidFill>
                  <a:schemeClr val="tx1"/>
                </a:solidFill>
                <a:latin typeface="Arial" pitchFamily="34" charset="0"/>
                <a:ea typeface="굴림" pitchFamily="50" charset="-127"/>
              </a:rPr>
              <a:t>M.1583  </a:t>
            </a:r>
            <a:r>
              <a:rPr kumimoji="0" lang="en-US" altLang="ko-KR" sz="1600" b="0">
                <a:solidFill>
                  <a:schemeClr val="tx1"/>
                </a:solidFill>
                <a:latin typeface="Arial" pitchFamily="34" charset="0"/>
                <a:ea typeface="굴림" pitchFamily="50" charset="-127"/>
              </a:rPr>
              <a:t>Interference calculations between non-geostationary mobile-satellite service or radionavigation-satellite service systems and radio astronomy telescope sites</a:t>
            </a:r>
          </a:p>
          <a:p>
            <a:pPr latinLnBrk="0"/>
            <a:endParaRPr kumimoji="0" lang="en-US" altLang="ko-KR" sz="1600" b="0">
              <a:solidFill>
                <a:schemeClr val="tx1"/>
              </a:solidFill>
              <a:latin typeface="Arial" pitchFamily="34" charset="0"/>
              <a:ea typeface="굴림" pitchFamily="50" charset="-127"/>
            </a:endParaRPr>
          </a:p>
          <a:p>
            <a:pPr algn="ctr" latinLnBrk="0"/>
            <a:r>
              <a:rPr kumimoji="0" lang="en-US" altLang="ko-KR" sz="1600">
                <a:solidFill>
                  <a:schemeClr val="tx1"/>
                </a:solidFill>
                <a:latin typeface="Arial" pitchFamily="34" charset="0"/>
                <a:ea typeface="굴림" pitchFamily="50" charset="-127"/>
              </a:rPr>
              <a:t>Protection and sharing in specific bands</a:t>
            </a:r>
          </a:p>
          <a:p>
            <a:pPr latinLnBrk="0"/>
            <a:r>
              <a:rPr kumimoji="0" lang="en-US" altLang="ko-KR" sz="1600">
                <a:solidFill>
                  <a:schemeClr val="tx1"/>
                </a:solidFill>
                <a:latin typeface="Arial" pitchFamily="34" charset="0"/>
                <a:ea typeface="굴림" pitchFamily="50" charset="-127"/>
              </a:rPr>
              <a:t>M.829  </a:t>
            </a:r>
            <a:r>
              <a:rPr kumimoji="0" lang="en-US" altLang="ko-KR" sz="1600" b="0">
                <a:solidFill>
                  <a:schemeClr val="tx1"/>
                </a:solidFill>
                <a:latin typeface="Arial" pitchFamily="34" charset="0"/>
                <a:ea typeface="굴림" pitchFamily="50" charset="-127"/>
              </a:rPr>
              <a:t>Frequency sharing in the 1660-1660.5 MHz band between the mobile-satellite service and the radioastronomy service</a:t>
            </a:r>
          </a:p>
          <a:p>
            <a:pPr latinLnBrk="0"/>
            <a:endParaRPr kumimoji="0" lang="en-US" altLang="ko-KR" sz="1600">
              <a:solidFill>
                <a:schemeClr val="tx1"/>
              </a:solidFill>
              <a:latin typeface="Arial" pitchFamily="34" charset="0"/>
              <a:ea typeface="굴림" pitchFamily="50" charset="-127"/>
            </a:endParaRPr>
          </a:p>
          <a:p>
            <a:pPr latinLnBrk="0"/>
            <a:r>
              <a:rPr kumimoji="0" lang="en-US" altLang="ko-KR" sz="1600">
                <a:solidFill>
                  <a:schemeClr val="tx1"/>
                </a:solidFill>
                <a:latin typeface="Arial" pitchFamily="34" charset="0"/>
                <a:ea typeface="굴림" pitchFamily="50" charset="-127"/>
              </a:rPr>
              <a:t>M.1316  </a:t>
            </a:r>
            <a:r>
              <a:rPr kumimoji="0" lang="en-US" altLang="ko-KR" sz="1600" b="0">
                <a:solidFill>
                  <a:schemeClr val="tx1"/>
                </a:solidFill>
                <a:latin typeface="Arial" pitchFamily="34" charset="0"/>
                <a:ea typeface="굴림" pitchFamily="50" charset="-127"/>
              </a:rPr>
              <a:t>Principles and methodology for frequency sharing in the 1610.6-1613.8 and 1660-1660.5 MHz bands between the mobile-satellite service (Earth-to-space) and the radio astronomy service</a:t>
            </a:r>
          </a:p>
          <a:p>
            <a:pPr latinLnBrk="0"/>
            <a:endParaRPr kumimoji="0" lang="en-US" altLang="ko-KR" sz="1600">
              <a:solidFill>
                <a:schemeClr val="tx1"/>
              </a:solidFill>
              <a:latin typeface="Arial" pitchFamily="34" charset="0"/>
              <a:ea typeface="굴림" pitchFamily="50" charset="-127"/>
            </a:endParaRPr>
          </a:p>
          <a:p>
            <a:pPr latinLnBrk="0"/>
            <a:r>
              <a:rPr kumimoji="0" lang="en-US" altLang="ko-KR" sz="1600">
                <a:solidFill>
                  <a:schemeClr val="tx1"/>
                </a:solidFill>
                <a:latin typeface="Arial" pitchFamily="34" charset="0"/>
                <a:ea typeface="굴림" pitchFamily="50" charset="-127"/>
              </a:rPr>
              <a:t>S.1341  </a:t>
            </a:r>
            <a:r>
              <a:rPr kumimoji="0" lang="en-US" altLang="ko-KR" sz="1600" b="0">
                <a:solidFill>
                  <a:schemeClr val="tx1"/>
                </a:solidFill>
                <a:latin typeface="Arial" pitchFamily="34" charset="0"/>
                <a:ea typeface="굴림" pitchFamily="50" charset="-127"/>
              </a:rPr>
              <a:t>Sharing between feeder links for the mobile satellite service and the aeronautical radionavigation service in the space-to-Earth direction in the band 15.4-15.7 GHz and the protection of the radio astronomy service in the band 15.35-15.4 GHz</a:t>
            </a:r>
          </a:p>
          <a:p>
            <a:pPr latinLnBrk="0"/>
            <a:endParaRPr kumimoji="0" lang="en-US" altLang="ko-KR" sz="1600" b="0">
              <a:solidFill>
                <a:schemeClr val="tx1"/>
              </a:solidFill>
              <a:latin typeface="Arial" pitchFamily="34" charset="0"/>
              <a:ea typeface="굴림" pitchFamily="50" charset="-127"/>
            </a:endParaRPr>
          </a:p>
          <a:p>
            <a:pPr latinLnBrk="0"/>
            <a:r>
              <a:rPr kumimoji="0" lang="en-US" altLang="ko-KR" sz="1600">
                <a:solidFill>
                  <a:schemeClr val="tx1"/>
                </a:solidFill>
                <a:latin typeface="Arial" pitchFamily="34" charset="0"/>
                <a:ea typeface="굴림" pitchFamily="50" charset="-127"/>
              </a:rPr>
              <a:t>F.1612  </a:t>
            </a:r>
            <a:r>
              <a:rPr kumimoji="0" lang="en-US" altLang="ko-KR" sz="1600" b="0">
                <a:solidFill>
                  <a:schemeClr val="tx1"/>
                </a:solidFill>
                <a:latin typeface="Arial" pitchFamily="34" charset="0"/>
                <a:ea typeface="굴림" pitchFamily="50" charset="-127"/>
              </a:rPr>
              <a:t>Interference evaluation of the fixed service using high altitude platform stations to protect the radio astronomy service from uplink transmission in high altitude platform station systems in the 31.3-31.8 GHz band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5162576" cy="609600"/>
          </a:xfrm>
          <a:prstGeom prst="rect">
            <a:avLst/>
          </a:prstGeom>
        </p:spPr>
        <p:txBody>
          <a:bodyPr>
            <a:normAutofit fontScale="70000" lnSpcReduction="20000"/>
          </a:bodyPr>
          <a:lstStyle/>
          <a:p>
            <a:r>
              <a:rPr lang="en-GB" sz="2000" dirty="0" smtClean="0">
                <a:solidFill>
                  <a:srgbClr val="FF0000"/>
                </a:solidFill>
              </a:rPr>
              <a:t>IUCAF summer school, June 2005, Castel </a:t>
            </a:r>
            <a:r>
              <a:rPr lang="en-GB" sz="2000" dirty="0">
                <a:solidFill>
                  <a:srgbClr val="FF0000"/>
                </a:solidFill>
              </a:rPr>
              <a:t>San </a:t>
            </a:r>
            <a:r>
              <a:rPr lang="en-GB" sz="2000" dirty="0" err="1" smtClean="0">
                <a:solidFill>
                  <a:srgbClr val="FF0000"/>
                </a:solidFill>
              </a:rPr>
              <a:t>Pietro</a:t>
            </a:r>
            <a:r>
              <a:rPr lang="en-GB" sz="2000" dirty="0" smtClean="0">
                <a:solidFill>
                  <a:srgbClr val="FF0000"/>
                </a:solidFill>
              </a:rPr>
              <a:t> </a:t>
            </a:r>
          </a:p>
          <a:p>
            <a:endParaRPr lang="en-US" sz="2000" dirty="0" smtClean="0">
              <a:solidFill>
                <a:srgbClr val="FF0000"/>
              </a:solidFill>
            </a:endParaRPr>
          </a:p>
          <a:p>
            <a:r>
              <a:rPr lang="en-US" sz="2000" dirty="0" smtClean="0">
                <a:solidFill>
                  <a:srgbClr val="FF0000"/>
                </a:solidFill>
              </a:rPr>
              <a:t>by Jim Cohen</a:t>
            </a:r>
            <a:endParaRPr lang="en-US" altLang="ko-KR" sz="2000" dirty="0">
              <a:solidFill>
                <a:srgbClr val="FF0000"/>
              </a:solidFill>
              <a:ea typeface="굴림" pitchFamily="50" charset="-127"/>
            </a:endParaRPr>
          </a:p>
        </p:txBody>
      </p:sp>
      <p:sp>
        <p:nvSpPr>
          <p:cNvPr id="15362" name="Rectangle 2"/>
          <p:cNvSpPr>
            <a:spLocks noGrp="1" noChangeArrowheads="1"/>
          </p:cNvSpPr>
          <p:nvPr>
            <p:ph type="title"/>
          </p:nvPr>
        </p:nvSpPr>
        <p:spPr>
          <a:xfrm>
            <a:off x="2214546" y="642918"/>
            <a:ext cx="4972056" cy="654032"/>
          </a:xfrm>
        </p:spPr>
        <p:txBody>
          <a:bodyPr/>
          <a:lstStyle/>
          <a:p>
            <a:r>
              <a:rPr lang="en-GB" b="1" u="sng" dirty="0">
                <a:latin typeface="Times New Roman" pitchFamily="18" charset="0"/>
                <a:cs typeface="Times New Roman" pitchFamily="18" charset="0"/>
              </a:rPr>
              <a:t>Interference is not new!</a:t>
            </a:r>
            <a:endParaRPr lang="en-US" altLang="ko-KR" b="1" u="sng" dirty="0">
              <a:latin typeface="Times New Roman" pitchFamily="18" charset="0"/>
              <a:ea typeface="굴림" pitchFamily="50" charset="-127"/>
              <a:cs typeface="Times New Roman" pitchFamily="18" charset="0"/>
            </a:endParaRPr>
          </a:p>
        </p:txBody>
      </p:sp>
      <p:pic>
        <p:nvPicPr>
          <p:cNvPr id="15364" name="Picture 4" descr="grote4"/>
          <p:cNvPicPr>
            <a:picLocks noGrp="1" noChangeAspect="1" noChangeArrowheads="1"/>
          </p:cNvPicPr>
          <p:nvPr>
            <p:ph idx="1"/>
          </p:nvPr>
        </p:nvPicPr>
        <p:blipFill>
          <a:blip r:embed="rId2"/>
          <a:srcRect/>
          <a:stretch>
            <a:fillRect/>
          </a:stretch>
        </p:blipFill>
        <p:spPr>
          <a:xfrm>
            <a:off x="1116013" y="1557338"/>
            <a:ext cx="7056437" cy="4535487"/>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20713"/>
            <a:ext cx="7772400" cy="587375"/>
          </a:xfrm>
        </p:spPr>
        <p:txBody>
          <a:bodyPr/>
          <a:lstStyle/>
          <a:p>
            <a:r>
              <a:rPr lang="en-GB" b="1" u="sng" dirty="0">
                <a:latin typeface="Times New Roman" pitchFamily="18" charset="0"/>
                <a:cs typeface="Times New Roman" pitchFamily="18" charset="0"/>
              </a:rPr>
              <a:t>Interference may be manageable</a:t>
            </a:r>
            <a:endParaRPr lang="en-US" altLang="ko-KR" b="1" u="sng" dirty="0">
              <a:latin typeface="Times New Roman" pitchFamily="18" charset="0"/>
              <a:ea typeface="굴림" pitchFamily="50" charset="-127"/>
              <a:cs typeface="Times New Roman" pitchFamily="18" charset="0"/>
            </a:endParaRPr>
          </a:p>
        </p:txBody>
      </p:sp>
      <p:sp>
        <p:nvSpPr>
          <p:cNvPr id="17411" name="Rectangle 3"/>
          <p:cNvSpPr>
            <a:spLocks noGrp="1" noChangeArrowheads="1"/>
          </p:cNvSpPr>
          <p:nvPr>
            <p:ph type="body" idx="1"/>
          </p:nvPr>
        </p:nvSpPr>
        <p:spPr/>
        <p:txBody>
          <a:bodyPr/>
          <a:lstStyle/>
          <a:p>
            <a:r>
              <a:rPr lang="en-GB" sz="2000" dirty="0">
                <a:latin typeface="Times New Roman" pitchFamily="18" charset="0"/>
                <a:cs typeface="Times New Roman" pitchFamily="18" charset="0"/>
              </a:rPr>
              <a:t>Sporadic interference from car ignitions.</a:t>
            </a:r>
          </a:p>
          <a:p>
            <a:r>
              <a:rPr lang="en-GB" sz="2000" dirty="0">
                <a:latin typeface="Times New Roman" pitchFamily="18" charset="0"/>
                <a:cs typeface="Times New Roman" pitchFamily="18" charset="0"/>
              </a:rPr>
              <a:t>Drifting baselines due to receiver gain instability.</a:t>
            </a:r>
          </a:p>
          <a:p>
            <a:r>
              <a:rPr lang="en-GB" sz="2000" dirty="0">
                <a:latin typeface="Times New Roman" pitchFamily="18" charset="0"/>
                <a:cs typeface="Times New Roman" pitchFamily="18" charset="0"/>
              </a:rPr>
              <a:t>Milky Way signal has intermediate timescale.</a:t>
            </a:r>
            <a:endParaRPr lang="en-US" altLang="ko-KR" sz="2000" dirty="0">
              <a:latin typeface="Times New Roman" pitchFamily="18" charset="0"/>
              <a:ea typeface="굴림" pitchFamily="50" charset="-127"/>
              <a:cs typeface="Times New Roman" pitchFamily="18" charset="0"/>
            </a:endParaRPr>
          </a:p>
        </p:txBody>
      </p:sp>
      <p:pic>
        <p:nvPicPr>
          <p:cNvPr id="17412" name="Picture 4" descr="grote5"/>
          <p:cNvPicPr>
            <a:picLocks noChangeAspect="1" noChangeArrowheads="1"/>
          </p:cNvPicPr>
          <p:nvPr/>
        </p:nvPicPr>
        <p:blipFill>
          <a:blip r:embed="rId2"/>
          <a:srcRect/>
          <a:stretch>
            <a:fillRect/>
          </a:stretch>
        </p:blipFill>
        <p:spPr bwMode="auto">
          <a:xfrm>
            <a:off x="1533525" y="3068638"/>
            <a:ext cx="6075363" cy="3103562"/>
          </a:xfrm>
          <a:prstGeom prst="rect">
            <a:avLst/>
          </a:prstGeom>
          <a:noFill/>
        </p:spPr>
      </p:pic>
      <p:pic>
        <p:nvPicPr>
          <p:cNvPr id="17418" name="Picture 10" descr="grote4"/>
          <p:cNvPicPr>
            <a:picLocks noChangeAspect="1" noChangeArrowheads="1"/>
          </p:cNvPicPr>
          <p:nvPr/>
        </p:nvPicPr>
        <p:blipFill>
          <a:blip r:embed="rId3"/>
          <a:srcRect/>
          <a:stretch>
            <a:fillRect/>
          </a:stretch>
        </p:blipFill>
        <p:spPr bwMode="auto">
          <a:xfrm>
            <a:off x="2403475" y="3213100"/>
            <a:ext cx="4335463" cy="2865438"/>
          </a:xfrm>
          <a:prstGeom prst="rect">
            <a:avLst/>
          </a:prstGeom>
          <a:noFill/>
        </p:spPr>
      </p:pic>
      <p:sp>
        <p:nvSpPr>
          <p:cNvPr id="17419" name="Line 11"/>
          <p:cNvSpPr>
            <a:spLocks noChangeShapeType="1"/>
          </p:cNvSpPr>
          <p:nvPr/>
        </p:nvSpPr>
        <p:spPr bwMode="auto">
          <a:xfrm flipV="1">
            <a:off x="2051050" y="5876925"/>
            <a:ext cx="4968875" cy="73025"/>
          </a:xfrm>
          <a:prstGeom prst="line">
            <a:avLst/>
          </a:prstGeom>
          <a:noFill/>
          <a:ln w="15875">
            <a:solidFill>
              <a:srgbClr val="FF0000"/>
            </a:solidFill>
            <a:prstDash val="dash"/>
            <a:round/>
            <a:headEnd/>
            <a:tailEnd/>
          </a:ln>
          <a:effectLst/>
        </p:spPr>
        <p:txBody>
          <a:bodyPr/>
          <a:lstStyle/>
          <a:p>
            <a:endParaRPr lang="ko-KR" altLang="en-US"/>
          </a:p>
        </p:txBody>
      </p:sp>
      <p:sp>
        <p:nvSpPr>
          <p:cNvPr id="10" name="Footer Placeholder 4"/>
          <p:cNvSpPr txBox="1">
            <a:spLocks/>
          </p:cNvSpPr>
          <p:nvPr/>
        </p:nvSpPr>
        <p:spPr>
          <a:xfrm>
            <a:off x="3124200" y="6248400"/>
            <a:ext cx="5162576" cy="609600"/>
          </a:xfrm>
          <a:prstGeom prst="rect">
            <a:avLst/>
          </a:prstGeom>
        </p:spPr>
        <p:txBody>
          <a:bodyPr>
            <a:normAutofit fontScale="70000" lnSpcReduction="20000"/>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GB" sz="2000" b="1" i="0" u="none" strike="noStrike" kern="1200" cap="none" spc="0" normalizeH="0" baseline="0" noProof="0" smtClean="0">
                <a:ln>
                  <a:noFill/>
                </a:ln>
                <a:solidFill>
                  <a:srgbClr val="FF0000"/>
                </a:solidFill>
                <a:effectLst/>
                <a:uLnTx/>
                <a:uFillTx/>
                <a:latin typeface="신명조"/>
                <a:ea typeface="HY견고딕" pitchFamily="18" charset="-127"/>
                <a:cs typeface="+mn-cs"/>
              </a:rPr>
              <a:t>IUCAF summer school, June 2005, Castel San Pietro </a:t>
            </a:r>
          </a:p>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en-US" sz="2000" b="1" i="0" u="none" strike="noStrike" kern="1200" cap="none" spc="0" normalizeH="0" baseline="0" noProof="0" smtClean="0">
              <a:ln>
                <a:noFill/>
              </a:ln>
              <a:solidFill>
                <a:srgbClr val="FF0000"/>
              </a:solidFill>
              <a:effectLst/>
              <a:uLnTx/>
              <a:uFillTx/>
              <a:latin typeface="신명조"/>
              <a:ea typeface="HY견고딕" pitchFamily="18" charset="-127"/>
              <a:cs typeface="+mn-cs"/>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sz="2000" b="1" i="0" u="none" strike="noStrike" kern="1200" cap="none" spc="0" normalizeH="0" baseline="0" noProof="0" smtClean="0">
                <a:ln>
                  <a:noFill/>
                </a:ln>
                <a:solidFill>
                  <a:srgbClr val="FF0000"/>
                </a:solidFill>
                <a:effectLst/>
                <a:uLnTx/>
                <a:uFillTx/>
                <a:latin typeface="신명조"/>
                <a:ea typeface="HY견고딕" pitchFamily="18" charset="-127"/>
                <a:cs typeface="+mn-cs"/>
              </a:rPr>
              <a:t>by Jim Cohen</a:t>
            </a:r>
            <a:endParaRPr kumimoji="1" lang="en-US" altLang="ko-KR" sz="2000" b="1" i="0" u="none" strike="noStrike" kern="1200" cap="none" spc="0" normalizeH="0" baseline="0" noProof="0" dirty="0">
              <a:ln>
                <a:noFill/>
              </a:ln>
              <a:solidFill>
                <a:srgbClr val="FF0000"/>
              </a:solidFill>
              <a:effectLst/>
              <a:uLnTx/>
              <a:uFillTx/>
              <a:latin typeface="신명조"/>
              <a:ea typeface="굴림" pitchFamily="50"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wipe(left)">
                                      <p:cBhvr>
                                        <p:cTn id="7" dur="500"/>
                                        <p:tgtEl>
                                          <p:spTgt spid="174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17418"/>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74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P spid="174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714348" y="928670"/>
            <a:ext cx="7772400" cy="676260"/>
          </a:xfrm>
        </p:spPr>
        <p:txBody>
          <a:bodyPr/>
          <a:lstStyle/>
          <a:p>
            <a:pPr algn="ctr"/>
            <a:r>
              <a:rPr lang="en-US" altLang="ja-JP" b="1" u="sng" dirty="0" smtClean="0"/>
              <a:t>Using Frequencies of GMRT?</a:t>
            </a:r>
            <a:endParaRPr lang="en-US" altLang="ja-JP" b="1" u="sng" dirty="0"/>
          </a:p>
        </p:txBody>
      </p:sp>
      <p:pic>
        <p:nvPicPr>
          <p:cNvPr id="731138" name="Picture 2" descr="http://www.gmrt.ncra.tifr.res.in/gmrt_hpage/sub_system/front/tsys.jpg"/>
          <p:cNvPicPr>
            <a:picLocks noChangeAspect="1" noChangeArrowheads="1"/>
          </p:cNvPicPr>
          <p:nvPr/>
        </p:nvPicPr>
        <p:blipFill>
          <a:blip r:embed="rId3"/>
          <a:srcRect/>
          <a:stretch>
            <a:fillRect/>
          </a:stretch>
        </p:blipFill>
        <p:spPr bwMode="auto">
          <a:xfrm>
            <a:off x="1571604" y="1714488"/>
            <a:ext cx="6524625" cy="47529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714348" y="928670"/>
            <a:ext cx="7772400" cy="676260"/>
          </a:xfrm>
        </p:spPr>
        <p:txBody>
          <a:bodyPr/>
          <a:lstStyle/>
          <a:p>
            <a:pPr algn="ctr"/>
            <a:r>
              <a:rPr lang="en-US" altLang="ja-JP" b="1" u="sng" dirty="0" smtClean="0"/>
              <a:t>What’s the </a:t>
            </a:r>
            <a:r>
              <a:rPr lang="en-US" altLang="ja-JP" b="1" u="sng" dirty="0" err="1" smtClean="0"/>
              <a:t>fequencies</a:t>
            </a:r>
            <a:r>
              <a:rPr lang="en-US" altLang="ja-JP" b="1" u="sng" dirty="0" smtClean="0"/>
              <a:t> of GMRT?</a:t>
            </a:r>
            <a:endParaRPr lang="en-US" altLang="ja-JP" b="1" u="sng" dirty="0"/>
          </a:p>
        </p:txBody>
      </p:sp>
      <p:pic>
        <p:nvPicPr>
          <p:cNvPr id="731140" name="Picture 4" descr="http://www.gmrt.ncra.tifr.res.in/gmrt_hpage/Results/sci_img/eridanus1.jpg"/>
          <p:cNvPicPr>
            <a:picLocks noChangeAspect="1" noChangeArrowheads="1"/>
          </p:cNvPicPr>
          <p:nvPr/>
        </p:nvPicPr>
        <p:blipFill>
          <a:blip r:embed="rId3"/>
          <a:srcRect/>
          <a:stretch>
            <a:fillRect/>
          </a:stretch>
        </p:blipFill>
        <p:spPr bwMode="auto">
          <a:xfrm>
            <a:off x="285752" y="3809999"/>
            <a:ext cx="3810000" cy="3048001"/>
          </a:xfrm>
          <a:prstGeom prst="rect">
            <a:avLst/>
          </a:prstGeom>
          <a:noFill/>
        </p:spPr>
      </p:pic>
      <p:pic>
        <p:nvPicPr>
          <p:cNvPr id="731142" name="Picture 6" descr="http://www.gmrt.ncra.tifr.res.in/gmrt_hpage/Results/sci_img/n3741.jpg"/>
          <p:cNvPicPr>
            <a:picLocks noChangeAspect="1" noChangeArrowheads="1"/>
          </p:cNvPicPr>
          <p:nvPr/>
        </p:nvPicPr>
        <p:blipFill>
          <a:blip r:embed="rId4" cstate="print"/>
          <a:srcRect/>
          <a:stretch>
            <a:fillRect/>
          </a:stretch>
        </p:blipFill>
        <p:spPr bwMode="auto">
          <a:xfrm>
            <a:off x="4857752" y="3857628"/>
            <a:ext cx="3333750" cy="2667000"/>
          </a:xfrm>
          <a:prstGeom prst="rect">
            <a:avLst/>
          </a:prstGeom>
          <a:noFill/>
        </p:spPr>
      </p:pic>
      <p:sp>
        <p:nvSpPr>
          <p:cNvPr id="8" name="Rectangle 7"/>
          <p:cNvSpPr/>
          <p:nvPr/>
        </p:nvSpPr>
        <p:spPr>
          <a:xfrm>
            <a:off x="571472" y="3357562"/>
            <a:ext cx="3500430" cy="400110"/>
          </a:xfrm>
          <a:prstGeom prst="rect">
            <a:avLst/>
          </a:prstGeom>
        </p:spPr>
        <p:txBody>
          <a:bodyPr wrap="square">
            <a:spAutoFit/>
          </a:bodyPr>
          <a:lstStyle/>
          <a:p>
            <a:r>
              <a:rPr lang="en-US" sz="2000" dirty="0" err="1" smtClean="0"/>
              <a:t>Eridanus</a:t>
            </a:r>
            <a:r>
              <a:rPr lang="en-US" sz="2000" dirty="0" smtClean="0"/>
              <a:t> Group of Galaxies</a:t>
            </a:r>
            <a:endParaRPr lang="ko-KR" altLang="en-US" sz="2000" dirty="0"/>
          </a:p>
        </p:txBody>
      </p:sp>
      <p:sp>
        <p:nvSpPr>
          <p:cNvPr id="9" name="Rectangle 8"/>
          <p:cNvSpPr/>
          <p:nvPr/>
        </p:nvSpPr>
        <p:spPr>
          <a:xfrm>
            <a:off x="4357686" y="3357562"/>
            <a:ext cx="4572000" cy="400110"/>
          </a:xfrm>
          <a:prstGeom prst="rect">
            <a:avLst/>
          </a:prstGeom>
        </p:spPr>
        <p:txBody>
          <a:bodyPr>
            <a:spAutoFit/>
          </a:bodyPr>
          <a:lstStyle/>
          <a:p>
            <a:r>
              <a:rPr lang="en-US" sz="2000" dirty="0" smtClean="0"/>
              <a:t>A Dwarf Galaxy with a Giant HI Disk</a:t>
            </a:r>
            <a:endParaRPr lang="ko-KR" altLang="en-US" sz="2000" dirty="0"/>
          </a:p>
        </p:txBody>
      </p:sp>
      <p:sp>
        <p:nvSpPr>
          <p:cNvPr id="10" name="Rectangle 9"/>
          <p:cNvSpPr/>
          <p:nvPr/>
        </p:nvSpPr>
        <p:spPr>
          <a:xfrm>
            <a:off x="500034" y="1643050"/>
            <a:ext cx="8215370" cy="1384995"/>
          </a:xfrm>
          <a:prstGeom prst="rect">
            <a:avLst/>
          </a:prstGeom>
        </p:spPr>
        <p:txBody>
          <a:bodyPr wrap="square">
            <a:spAutoFit/>
          </a:bodyPr>
          <a:lstStyle/>
          <a:p>
            <a:pPr algn="ctr"/>
            <a:r>
              <a:rPr lang="en-US" sz="2800" dirty="0" smtClean="0"/>
              <a:t>150, 327, 610 MHz : Primary Allocation</a:t>
            </a:r>
          </a:p>
          <a:p>
            <a:pPr algn="ctr"/>
            <a:r>
              <a:rPr lang="en-US" altLang="ko-KR" sz="2800" dirty="0" smtClean="0">
                <a:solidFill>
                  <a:srgbClr val="FF0000"/>
                </a:solidFill>
              </a:rPr>
              <a:t>1060, 1170, 1280, 1390 MHz </a:t>
            </a:r>
          </a:p>
          <a:p>
            <a:pPr algn="ctr"/>
            <a:r>
              <a:rPr lang="en-US" altLang="ko-KR" sz="2800" dirty="0" smtClean="0">
                <a:solidFill>
                  <a:srgbClr val="FF0000"/>
                </a:solidFill>
              </a:rPr>
              <a:t>; no RA allocations in Radio Regulations</a:t>
            </a:r>
            <a:endParaRPr lang="ko-KR" altLang="en-US" sz="28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714348" y="928670"/>
            <a:ext cx="7772400" cy="676260"/>
          </a:xfrm>
        </p:spPr>
        <p:txBody>
          <a:bodyPr/>
          <a:lstStyle/>
          <a:p>
            <a:pPr algn="ctr"/>
            <a:r>
              <a:rPr lang="en-US" altLang="ja-JP" b="1" u="sng" dirty="0" smtClean="0"/>
              <a:t>Is it really from harmful interference?</a:t>
            </a:r>
            <a:endParaRPr lang="en-US" altLang="ja-JP" b="1" u="sng" dirty="0"/>
          </a:p>
        </p:txBody>
      </p:sp>
      <p:pic>
        <p:nvPicPr>
          <p:cNvPr id="743425" name="Picture 1" descr="http://www.gmrt.ncra.tifr.res.in/gmrt_hpage/Results/sci_img/konar.jpeg"/>
          <p:cNvPicPr>
            <a:picLocks noChangeAspect="1" noChangeArrowheads="1"/>
          </p:cNvPicPr>
          <p:nvPr/>
        </p:nvPicPr>
        <p:blipFill>
          <a:blip r:embed="rId3"/>
          <a:srcRect/>
          <a:stretch>
            <a:fillRect/>
          </a:stretch>
        </p:blipFill>
        <p:spPr bwMode="auto">
          <a:xfrm>
            <a:off x="5143504" y="4476750"/>
            <a:ext cx="3333750" cy="2381250"/>
          </a:xfrm>
          <a:prstGeom prst="rect">
            <a:avLst/>
          </a:prstGeom>
          <a:noFill/>
        </p:spPr>
      </p:pic>
      <p:sp>
        <p:nvSpPr>
          <p:cNvPr id="11" name="Rectangle 10"/>
          <p:cNvSpPr/>
          <p:nvPr/>
        </p:nvSpPr>
        <p:spPr>
          <a:xfrm>
            <a:off x="4572000" y="3786190"/>
            <a:ext cx="4572000" cy="707886"/>
          </a:xfrm>
          <a:prstGeom prst="rect">
            <a:avLst/>
          </a:prstGeom>
        </p:spPr>
        <p:txBody>
          <a:bodyPr>
            <a:spAutoFit/>
          </a:bodyPr>
          <a:lstStyle/>
          <a:p>
            <a:r>
              <a:rPr lang="en-US" sz="2000" dirty="0" smtClean="0"/>
              <a:t>J1432+158: The Most Distant Giant Quasar </a:t>
            </a:r>
            <a:r>
              <a:rPr lang="en-US" sz="2000" dirty="0" smtClean="0">
                <a:solidFill>
                  <a:srgbClr val="FF0000"/>
                </a:solidFill>
              </a:rPr>
              <a:t>at 333 MHz</a:t>
            </a:r>
            <a:endParaRPr lang="ko-KR" altLang="en-US" sz="2000" dirty="0">
              <a:solidFill>
                <a:srgbClr val="FF0000"/>
              </a:solidFill>
            </a:endParaRPr>
          </a:p>
        </p:txBody>
      </p:sp>
      <p:graphicFrame>
        <p:nvGraphicFramePr>
          <p:cNvPr id="12" name="Table 11"/>
          <p:cNvGraphicFramePr>
            <a:graphicFrameLocks noGrp="1"/>
          </p:cNvGraphicFramePr>
          <p:nvPr/>
        </p:nvGraphicFramePr>
        <p:xfrm>
          <a:off x="285720" y="1500174"/>
          <a:ext cx="5572164" cy="1483360"/>
        </p:xfrm>
        <a:graphic>
          <a:graphicData uri="http://schemas.openxmlformats.org/drawingml/2006/table">
            <a:tbl>
              <a:tblPr/>
              <a:tblGrid>
                <a:gridCol w="5572164"/>
              </a:tblGrid>
              <a:tr h="0">
                <a:tc>
                  <a:txBody>
                    <a:bodyPr/>
                    <a:lstStyle/>
                    <a:p>
                      <a:pPr hangingPunct="0">
                        <a:spcBef>
                          <a:spcPts val="200"/>
                        </a:spcBef>
                        <a:spcAft>
                          <a:spcPts val="200"/>
                        </a:spcAft>
                        <a:tabLst>
                          <a:tab pos="107950" algn="l"/>
                          <a:tab pos="467995" algn="l"/>
                          <a:tab pos="1890395" algn="l"/>
                          <a:tab pos="2073910" algn="l"/>
                        </a:tabLst>
                      </a:pPr>
                      <a:r>
                        <a:rPr lang="en-AU" sz="1400" b="1" kern="100" dirty="0">
                          <a:solidFill>
                            <a:schemeClr val="accent6"/>
                          </a:solidFill>
                          <a:latin typeface="Times New Roman"/>
                          <a:ea typeface="맑은 고딕"/>
                          <a:cs typeface="Times New Roman"/>
                        </a:rPr>
                        <a:t>322-328.6</a:t>
                      </a:r>
                      <a:r>
                        <a:rPr lang="en-AU" sz="1400" kern="100" dirty="0">
                          <a:solidFill>
                            <a:srgbClr val="000000"/>
                          </a:solidFill>
                          <a:latin typeface="Times New Roman"/>
                          <a:ea typeface="맑은 고딕"/>
                          <a:cs typeface="Times New Roman"/>
                        </a:rPr>
                        <a:t>	FIXED</a:t>
                      </a:r>
                      <a:endParaRPr lang="ko-KR" sz="1400" kern="100" dirty="0">
                        <a:latin typeface="Times New Roman"/>
                        <a:ea typeface="맑은 고딕"/>
                        <a:cs typeface="Times New Roman"/>
                      </a:endParaRPr>
                    </a:p>
                    <a:p>
                      <a:pPr hangingPunct="0">
                        <a:spcBef>
                          <a:spcPts val="200"/>
                        </a:spcBef>
                        <a:spcAft>
                          <a:spcPts val="200"/>
                        </a:spcAft>
                        <a:tabLst>
                          <a:tab pos="107950" algn="l"/>
                          <a:tab pos="467995" algn="l"/>
                          <a:tab pos="1890395" algn="l"/>
                          <a:tab pos="2073910" algn="l"/>
                        </a:tabLst>
                      </a:pPr>
                      <a:r>
                        <a:rPr lang="en-AU" sz="1400" kern="100" dirty="0">
                          <a:solidFill>
                            <a:srgbClr val="000000"/>
                          </a:solidFill>
                          <a:latin typeface="Times New Roman"/>
                          <a:ea typeface="맑은 고딕"/>
                          <a:cs typeface="Times New Roman"/>
                        </a:rPr>
                        <a:t>			</a:t>
                      </a:r>
                      <a:r>
                        <a:rPr lang="en-AU" sz="1400" kern="100" dirty="0" smtClean="0">
                          <a:solidFill>
                            <a:srgbClr val="000000"/>
                          </a:solidFill>
                          <a:latin typeface="Times New Roman"/>
                          <a:ea typeface="맑은 고딕"/>
                          <a:cs typeface="Times New Roman"/>
                        </a:rPr>
                        <a:t>MOBILE</a:t>
                      </a:r>
                      <a:endParaRPr lang="ko-KR" sz="1400" kern="100" dirty="0">
                        <a:latin typeface="Times New Roman"/>
                        <a:ea typeface="맑은 고딕"/>
                        <a:cs typeface="Times New Roman"/>
                      </a:endParaRPr>
                    </a:p>
                    <a:p>
                      <a:pPr hangingPunct="0">
                        <a:spcBef>
                          <a:spcPts val="200"/>
                        </a:spcBef>
                        <a:spcAft>
                          <a:spcPts val="200"/>
                        </a:spcAft>
                        <a:tabLst>
                          <a:tab pos="107950" algn="l"/>
                          <a:tab pos="467995" algn="l"/>
                          <a:tab pos="1890395" algn="l"/>
                          <a:tab pos="2073910" algn="l"/>
                        </a:tabLst>
                      </a:pPr>
                      <a:r>
                        <a:rPr lang="en-AU" sz="1400" kern="100" dirty="0">
                          <a:solidFill>
                            <a:srgbClr val="000000"/>
                          </a:solidFill>
                          <a:latin typeface="Times New Roman"/>
                          <a:ea typeface="맑은 고딕"/>
                          <a:cs typeface="Times New Roman"/>
                        </a:rPr>
                        <a:t>			</a:t>
                      </a:r>
                      <a:r>
                        <a:rPr lang="en-AU" sz="1400" kern="100" dirty="0" smtClean="0">
                          <a:solidFill>
                            <a:srgbClr val="FF0000"/>
                          </a:solidFill>
                          <a:latin typeface="Times New Roman"/>
                          <a:ea typeface="맑은 고딕"/>
                          <a:cs typeface="Times New Roman"/>
                        </a:rPr>
                        <a:t>RADIO </a:t>
                      </a:r>
                      <a:r>
                        <a:rPr lang="en-AU" sz="1400" kern="100" dirty="0">
                          <a:solidFill>
                            <a:srgbClr val="FF0000"/>
                          </a:solidFill>
                          <a:latin typeface="Times New Roman"/>
                          <a:ea typeface="맑은 고딕"/>
                          <a:cs typeface="Times New Roman"/>
                        </a:rPr>
                        <a:t>ASTRONOMY</a:t>
                      </a:r>
                      <a:endParaRPr lang="ko-KR" sz="1400" kern="100" dirty="0">
                        <a:solidFill>
                          <a:srgbClr val="FF0000"/>
                        </a:solidFill>
                        <a:latin typeface="Times New Roman"/>
                        <a:ea typeface="맑은 고딕"/>
                        <a:cs typeface="Times New Roman"/>
                      </a:endParaRPr>
                    </a:p>
                    <a:p>
                      <a:pPr hangingPunct="0">
                        <a:spcBef>
                          <a:spcPts val="200"/>
                        </a:spcBef>
                        <a:spcAft>
                          <a:spcPts val="200"/>
                        </a:spcAft>
                        <a:tabLst>
                          <a:tab pos="107950" algn="l"/>
                          <a:tab pos="467995" algn="l"/>
                          <a:tab pos="1890395" algn="l"/>
                          <a:tab pos="2073910" algn="l"/>
                        </a:tabLst>
                      </a:pPr>
                      <a:r>
                        <a:rPr lang="en-AU" sz="1400" kern="100" dirty="0">
                          <a:solidFill>
                            <a:srgbClr val="000000"/>
                          </a:solidFill>
                          <a:latin typeface="Times New Roman"/>
                          <a:ea typeface="맑은 고딕"/>
                          <a:cs typeface="Times New Roman"/>
                        </a:rPr>
                        <a:t>				5.149</a:t>
                      </a:r>
                      <a:endParaRPr lang="ko-KR" sz="1400" kern="100" dirty="0">
                        <a:latin typeface="Times New Roman"/>
                        <a:ea typeface="맑은 고딕"/>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hangingPunct="0">
                        <a:spcBef>
                          <a:spcPts val="200"/>
                        </a:spcBef>
                        <a:spcAft>
                          <a:spcPts val="200"/>
                        </a:spcAft>
                        <a:tabLst>
                          <a:tab pos="107950" algn="l"/>
                          <a:tab pos="467995" algn="l"/>
                          <a:tab pos="1890395" algn="l"/>
                          <a:tab pos="2073910" algn="l"/>
                        </a:tabLst>
                      </a:pPr>
                      <a:r>
                        <a:rPr lang="en-AU" sz="1400" b="1" kern="100" dirty="0">
                          <a:solidFill>
                            <a:srgbClr val="FF0000"/>
                          </a:solidFill>
                          <a:latin typeface="Times New Roman"/>
                          <a:ea typeface="맑은 고딕"/>
                          <a:cs typeface="Times New Roman"/>
                        </a:rPr>
                        <a:t>328.6-335.4</a:t>
                      </a:r>
                      <a:r>
                        <a:rPr lang="en-AU" sz="1400" kern="100" dirty="0">
                          <a:solidFill>
                            <a:srgbClr val="000000"/>
                          </a:solidFill>
                          <a:latin typeface="Times New Roman"/>
                          <a:ea typeface="맑은 고딕"/>
                          <a:cs typeface="Times New Roman"/>
                        </a:rPr>
                        <a:t>	AERONAUTICAL RADIONAVIGATION</a:t>
                      </a:r>
                      <a:endParaRPr lang="ko-KR" sz="1400" kern="100" dirty="0">
                        <a:latin typeface="Times New Roman"/>
                        <a:ea typeface="맑은 고딕"/>
                        <a:cs typeface="Times New Roman"/>
                      </a:endParaRPr>
                    </a:p>
                    <a:p>
                      <a:pPr hangingPunct="0">
                        <a:spcBef>
                          <a:spcPts val="200"/>
                        </a:spcBef>
                        <a:spcAft>
                          <a:spcPts val="200"/>
                        </a:spcAft>
                        <a:tabLst>
                          <a:tab pos="107950" algn="l"/>
                          <a:tab pos="467995" algn="l"/>
                          <a:tab pos="1890395" algn="l"/>
                          <a:tab pos="2073910" algn="l"/>
                        </a:tabLst>
                      </a:pPr>
                      <a:r>
                        <a:rPr lang="en-AU" sz="1400" kern="100" dirty="0">
                          <a:solidFill>
                            <a:srgbClr val="000000"/>
                          </a:solidFill>
                          <a:latin typeface="Times New Roman"/>
                          <a:ea typeface="맑은 고딕"/>
                          <a:cs typeface="Times New Roman"/>
                        </a:rPr>
                        <a:t>				5.258  5.259</a:t>
                      </a:r>
                      <a:endParaRPr lang="ko-KR" sz="1400" kern="100" dirty="0">
                        <a:latin typeface="Times New Roman"/>
                        <a:ea typeface="맑은 고딕"/>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0" y="4180344"/>
            <a:ext cx="4572000" cy="2677656"/>
          </a:xfrm>
          <a:prstGeom prst="rect">
            <a:avLst/>
          </a:prstGeom>
        </p:spPr>
        <p:txBody>
          <a:bodyPr>
            <a:spAutoFit/>
          </a:bodyPr>
          <a:lstStyle/>
          <a:p>
            <a:r>
              <a:rPr lang="en-US" sz="1400" dirty="0" smtClean="0">
                <a:solidFill>
                  <a:srgbClr val="FF0000"/>
                </a:solidFill>
              </a:rPr>
              <a:t>5.259</a:t>
            </a:r>
            <a:r>
              <a:rPr lang="en-US" sz="1400" dirty="0" smtClean="0"/>
              <a:t>	</a:t>
            </a:r>
            <a:r>
              <a:rPr lang="en-US" sz="1400" i="1" dirty="0" smtClean="0"/>
              <a:t>Additional allocation:  </a:t>
            </a:r>
            <a:r>
              <a:rPr lang="en-US" sz="1400" dirty="0" smtClean="0"/>
              <a:t>in Egypt, Israel, </a:t>
            </a:r>
          </a:p>
          <a:p>
            <a:r>
              <a:rPr lang="en-US" sz="1400" dirty="0" smtClean="0"/>
              <a:t>Japan, and the Syrian Arab Republic, the band 328.6-335.4 MHz is also allocated to the mobile service on a secondary basis, subject to agreement obtained under No. 9.21. In order to ensure that harmful </a:t>
            </a:r>
          </a:p>
          <a:p>
            <a:r>
              <a:rPr lang="en-US" sz="1400" dirty="0" smtClean="0"/>
              <a:t>interference is not caused to stations of the </a:t>
            </a:r>
          </a:p>
          <a:p>
            <a:r>
              <a:rPr lang="en-US" sz="1400" dirty="0" smtClean="0"/>
              <a:t>aeronautical </a:t>
            </a:r>
            <a:r>
              <a:rPr lang="en-US" sz="1400" dirty="0" err="1" smtClean="0"/>
              <a:t>radionavigation</a:t>
            </a:r>
            <a:r>
              <a:rPr lang="en-US" sz="1400" dirty="0" smtClean="0"/>
              <a:t> service, stations of the mobile service shall not be introduced in the band </a:t>
            </a:r>
          </a:p>
          <a:p>
            <a:r>
              <a:rPr lang="en-US" sz="1400" dirty="0" smtClean="0"/>
              <a:t>until it is no longer required for the aeronautical </a:t>
            </a:r>
            <a:r>
              <a:rPr lang="en-US" sz="1400" dirty="0" err="1" smtClean="0"/>
              <a:t>radionavigation</a:t>
            </a:r>
            <a:r>
              <a:rPr lang="en-US" sz="1400" dirty="0" smtClean="0"/>
              <a:t> service by any administration which may </a:t>
            </a:r>
          </a:p>
          <a:p>
            <a:r>
              <a:rPr lang="en-US" sz="1400" dirty="0" smtClean="0"/>
              <a:t>be identified in the application of the procedure I</a:t>
            </a:r>
          </a:p>
          <a:p>
            <a:r>
              <a:rPr lang="en-US" sz="1400" dirty="0" err="1" smtClean="0"/>
              <a:t>nvoked</a:t>
            </a:r>
            <a:r>
              <a:rPr lang="en-US" sz="1400" dirty="0" smtClean="0"/>
              <a:t> under No. 9.21.     (WRC‑2000)</a:t>
            </a:r>
            <a:endParaRPr lang="ko-KR" altLang="en-US" sz="1400" dirty="0"/>
          </a:p>
        </p:txBody>
      </p:sp>
      <p:graphicFrame>
        <p:nvGraphicFramePr>
          <p:cNvPr id="14" name="Table 13"/>
          <p:cNvGraphicFramePr>
            <a:graphicFrameLocks noGrp="1"/>
          </p:cNvGraphicFramePr>
          <p:nvPr/>
        </p:nvGraphicFramePr>
        <p:xfrm>
          <a:off x="285720" y="3000372"/>
          <a:ext cx="4643469" cy="741680"/>
        </p:xfrm>
        <a:graphic>
          <a:graphicData uri="http://schemas.openxmlformats.org/drawingml/2006/table">
            <a:tbl>
              <a:tblPr/>
              <a:tblGrid>
                <a:gridCol w="4643469"/>
              </a:tblGrid>
              <a:tr h="0">
                <a:tc>
                  <a:txBody>
                    <a:bodyPr/>
                    <a:lstStyle/>
                    <a:p>
                      <a:pPr hangingPunct="0">
                        <a:spcBef>
                          <a:spcPts val="200"/>
                        </a:spcBef>
                        <a:spcAft>
                          <a:spcPts val="200"/>
                        </a:spcAft>
                        <a:tabLst>
                          <a:tab pos="107950" algn="l"/>
                          <a:tab pos="467995" algn="l"/>
                          <a:tab pos="1890395" algn="l"/>
                          <a:tab pos="2073910" algn="l"/>
                        </a:tabLst>
                      </a:pPr>
                      <a:r>
                        <a:rPr lang="en-AU" sz="1400" b="1" i="1" kern="100" dirty="0">
                          <a:solidFill>
                            <a:srgbClr val="000000"/>
                          </a:solidFill>
                          <a:latin typeface="Times New Roman"/>
                          <a:ea typeface="맑은 고딕"/>
                          <a:cs typeface="Times New Roman"/>
                        </a:rPr>
                        <a:t>335.4-387</a:t>
                      </a:r>
                      <a:r>
                        <a:rPr lang="en-AU" sz="1400" i="1" kern="100" dirty="0">
                          <a:solidFill>
                            <a:srgbClr val="000000"/>
                          </a:solidFill>
                          <a:latin typeface="Times New Roman"/>
                          <a:ea typeface="맑은 고딕"/>
                          <a:cs typeface="Times New Roman"/>
                        </a:rPr>
                        <a:t>	FIXED</a:t>
                      </a:r>
                      <a:endParaRPr lang="ko-KR" sz="1400" i="1" kern="100" dirty="0">
                        <a:latin typeface="Times New Roman"/>
                        <a:ea typeface="맑은 고딕"/>
                        <a:cs typeface="Times New Roman"/>
                      </a:endParaRPr>
                    </a:p>
                    <a:p>
                      <a:pPr hangingPunct="0">
                        <a:spcBef>
                          <a:spcPts val="200"/>
                        </a:spcBef>
                        <a:spcAft>
                          <a:spcPts val="200"/>
                        </a:spcAft>
                        <a:tabLst>
                          <a:tab pos="107950" algn="l"/>
                          <a:tab pos="467995" algn="l"/>
                          <a:tab pos="1890395" algn="l"/>
                          <a:tab pos="2073910" algn="l"/>
                        </a:tabLst>
                      </a:pPr>
                      <a:r>
                        <a:rPr lang="en-AU" sz="1400" i="1" kern="100" dirty="0">
                          <a:solidFill>
                            <a:srgbClr val="000000"/>
                          </a:solidFill>
                          <a:latin typeface="Times New Roman"/>
                          <a:ea typeface="맑은 고딕"/>
                          <a:cs typeface="Times New Roman"/>
                        </a:rPr>
                        <a:t>			</a:t>
                      </a:r>
                      <a:r>
                        <a:rPr lang="en-AU" sz="1400" i="1" kern="100" dirty="0" smtClean="0">
                          <a:solidFill>
                            <a:srgbClr val="000000"/>
                          </a:solidFill>
                          <a:latin typeface="Times New Roman"/>
                          <a:ea typeface="맑은 고딕"/>
                          <a:cs typeface="Times New Roman"/>
                        </a:rPr>
                        <a:t>MOBILE</a:t>
                      </a:r>
                      <a:endParaRPr lang="ko-KR" sz="1400" i="1" kern="100" dirty="0">
                        <a:latin typeface="Times New Roman"/>
                        <a:ea typeface="맑은 고딕"/>
                        <a:cs typeface="Times New Roman"/>
                      </a:endParaRPr>
                    </a:p>
                    <a:p>
                      <a:pPr hangingPunct="0">
                        <a:spcBef>
                          <a:spcPts val="200"/>
                        </a:spcBef>
                        <a:spcAft>
                          <a:spcPts val="200"/>
                        </a:spcAft>
                        <a:tabLst>
                          <a:tab pos="107950" algn="l"/>
                          <a:tab pos="467995" algn="l"/>
                          <a:tab pos="1890395" algn="l"/>
                          <a:tab pos="2073910" algn="l"/>
                        </a:tabLst>
                      </a:pPr>
                      <a:r>
                        <a:rPr lang="en-AU" sz="1400" i="1" kern="100" dirty="0">
                          <a:solidFill>
                            <a:srgbClr val="000000"/>
                          </a:solidFill>
                          <a:latin typeface="Times New Roman"/>
                          <a:ea typeface="맑은 고딕"/>
                          <a:cs typeface="Times New Roman"/>
                        </a:rPr>
                        <a:t>				5.254</a:t>
                      </a:r>
                      <a:endParaRPr lang="ko-KR" sz="1400" i="1" kern="100" dirty="0">
                        <a:latin typeface="Times New Roman"/>
                        <a:ea typeface="맑은 고딕"/>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alpha val="50000"/>
          </a:srgbClr>
        </a:solidFill>
        <a:ln w="9525" cap="flat" cmpd="sng" algn="ctr">
          <a:noFill/>
          <a:prstDash val="solid"/>
          <a:round/>
          <a:headEnd type="none" w="med" len="med"/>
          <a:tailEnd type="none" w="med" len="med"/>
        </a:ln>
        <a:effectLst/>
      </a:spPr>
      <a:bodyPr vert="horz" wrap="square" lIns="0" tIns="0" rIns="0" bIns="0" numCol="1" anchor="ctr" anchorCtr="1" compatLnSpc="1">
        <a:prstTxWarp prst="textNoShape">
          <a:avLst/>
        </a:prstTxWarp>
        <a:spAutoFit/>
      </a:bodyPr>
      <a:lstStyle>
        <a:defPPr marL="609600" marR="0" indent="-609600" algn="l" defTabSz="914400" rtl="0" eaLnBrk="1" fontAlgn="base" latinLnBrk="1" hangingPunct="1">
          <a:lnSpc>
            <a:spcPct val="100000"/>
          </a:lnSpc>
          <a:spcBef>
            <a:spcPct val="0"/>
          </a:spcBef>
          <a:spcAft>
            <a:spcPct val="0"/>
          </a:spcAft>
          <a:buClrTx/>
          <a:buSzTx/>
          <a:buFontTx/>
          <a:buNone/>
          <a:tabLst/>
          <a:defRPr kumimoji="1" lang="ko-KR" altLang="en-US" sz="4400" b="1" i="0" u="none" strike="noStrike" cap="none" normalizeH="0" baseline="0" smtClean="0">
            <a:ln>
              <a:noFill/>
            </a:ln>
            <a:solidFill>
              <a:srgbClr val="000066"/>
            </a:solidFill>
            <a:effectLst/>
            <a:latin typeface="신명조"/>
            <a:ea typeface="HY견고딕" pitchFamily="18" charset="-127"/>
          </a:defRPr>
        </a:defPPr>
      </a:lstStyle>
    </a:spDef>
    <a:lnDef>
      <a:spPr bwMode="auto">
        <a:xfrm>
          <a:off x="0" y="0"/>
          <a:ext cx="1" cy="1"/>
        </a:xfrm>
        <a:custGeom>
          <a:avLst/>
          <a:gdLst/>
          <a:ahLst/>
          <a:cxnLst/>
          <a:rect l="0" t="0" r="0" b="0"/>
          <a:pathLst/>
        </a:custGeom>
        <a:solidFill>
          <a:srgbClr val="FFCC99">
            <a:alpha val="50000"/>
          </a:srgbClr>
        </a:solidFill>
        <a:ln w="9525" cap="flat" cmpd="sng" algn="ctr">
          <a:noFill/>
          <a:prstDash val="solid"/>
          <a:round/>
          <a:headEnd type="none" w="med" len="med"/>
          <a:tailEnd type="none" w="med" len="med"/>
        </a:ln>
        <a:effectLst/>
      </a:spPr>
      <a:bodyPr vert="horz" wrap="square" lIns="0" tIns="0" rIns="0" bIns="0" numCol="1" anchor="ctr" anchorCtr="1" compatLnSpc="1">
        <a:prstTxWarp prst="textNoShape">
          <a:avLst/>
        </a:prstTxWarp>
        <a:spAutoFit/>
      </a:bodyPr>
      <a:lstStyle>
        <a:defPPr marL="609600" marR="0" indent="-609600" algn="l" defTabSz="914400" rtl="0" eaLnBrk="1" fontAlgn="base" latinLnBrk="1" hangingPunct="1">
          <a:lnSpc>
            <a:spcPct val="100000"/>
          </a:lnSpc>
          <a:spcBef>
            <a:spcPct val="0"/>
          </a:spcBef>
          <a:spcAft>
            <a:spcPct val="0"/>
          </a:spcAft>
          <a:buClrTx/>
          <a:buSzTx/>
          <a:buFontTx/>
          <a:buNone/>
          <a:tabLst/>
          <a:defRPr kumimoji="1" lang="ko-KR" altLang="en-US" sz="4400" b="1" i="0" u="none" strike="noStrike" cap="none" normalizeH="0" baseline="0" smtClean="0">
            <a:ln>
              <a:noFill/>
            </a:ln>
            <a:solidFill>
              <a:srgbClr val="000066"/>
            </a:solidFill>
            <a:effectLst/>
            <a:latin typeface="신명조"/>
            <a:ea typeface="HY견고딕" pitchFamily="18"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13766</TotalTime>
  <Words>5143</Words>
  <Application>Microsoft PowerPoint</Application>
  <PresentationFormat>On-screen Show (4:3)</PresentationFormat>
  <Paragraphs>1524</Paragraphs>
  <Slides>49</Slides>
  <Notes>43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49</vt:i4>
      </vt:variant>
    </vt:vector>
  </HeadingPairs>
  <TitlesOfParts>
    <vt:vector size="54" baseType="lpstr">
      <vt:lpstr>기본 디자인</vt:lpstr>
      <vt:lpstr>Microsoft ClipArt Gallery</vt:lpstr>
      <vt:lpstr>Mathcad</vt:lpstr>
      <vt:lpstr>Equation</vt:lpstr>
      <vt:lpstr>Document</vt:lpstr>
      <vt:lpstr>Do you know WRC?</vt:lpstr>
      <vt:lpstr>Slide 1</vt:lpstr>
      <vt:lpstr>Slide 2</vt:lpstr>
      <vt:lpstr>Slide 3</vt:lpstr>
      <vt:lpstr>Interference is not new!</vt:lpstr>
      <vt:lpstr>Interference may be manageable</vt:lpstr>
      <vt:lpstr>Using Frequencies of GMRT?</vt:lpstr>
      <vt:lpstr>What’s the fequencies of GMRT?</vt:lpstr>
      <vt:lpstr>Is it really from harmful interference?</vt:lpstr>
      <vt:lpstr>Slide 9</vt:lpstr>
      <vt:lpstr>Radio Astronomers’  Interaction with the ITU-R </vt:lpstr>
      <vt:lpstr>SG 7 structure</vt:lpstr>
      <vt:lpstr>ITU-R Recommendation Series</vt:lpstr>
      <vt:lpstr>Slide 13</vt:lpstr>
      <vt:lpstr>Slide 14</vt:lpstr>
      <vt:lpstr>Slide 15</vt:lpstr>
      <vt:lpstr>Slide 16</vt:lpstr>
      <vt:lpstr>Slide 17</vt:lpstr>
      <vt:lpstr>ITU-R Recommendations in the Radio Astronomy Series (1)</vt:lpstr>
      <vt:lpstr>Slide 19</vt:lpstr>
      <vt:lpstr>Criterion for Interference Threshold in Radio Astronomy </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Detrimental thresholds for continuum observations</vt:lpstr>
      <vt:lpstr>Interference threshold for VLBI</vt:lpstr>
      <vt:lpstr>Projection of the geostationary orbit onto the celestial sphere as seen from a number of radio observatories</vt:lpstr>
      <vt:lpstr>Necessary Bandwidth (RR No. 1.152) For a given class of emission, the width of the frequency band that is just sufficient to ensure the transmission of information at the rate and with the quality required under specified conditions.  Out-of-Band (OoB) Emission (RR No. 1.144) Emission of a frequency or frequencies immediately outside the necessary bandwidth which results from the modulation process, but excluding spurious emissions   Spurious Emission (RR No. 1.145) Emission on a frequency or frequencies which are outside the necessary bandwidth and the level of which may be reduced without affecting the corresponding transmission of information.  Spurious emissions include harmonic emissions, parasitic emissions, intermodulation products and frequency conversion products, but exclude OoB emissions. </vt:lpstr>
      <vt:lpstr>Some Recommendations of importance to RA from other series (1)</vt:lpstr>
      <vt:lpstr>Some Recommendations of importance to RA from other series (2)</vt:lpstr>
    </vt:vector>
  </TitlesOfParts>
  <Company>KASI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ITU-R SG7</dc:title>
  <dc:creator>정현수</dc:creator>
  <cp:lastModifiedBy>정현수</cp:lastModifiedBy>
  <cp:revision>246</cp:revision>
  <dcterms:created xsi:type="dcterms:W3CDTF">2003-05-06T04:39:04Z</dcterms:created>
  <dcterms:modified xsi:type="dcterms:W3CDTF">2008-02-14T11:36:46Z</dcterms:modified>
</cp:coreProperties>
</file>